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Lst>
  <p:notesMasterIdLst>
    <p:notesMasterId r:id="rId11"/>
  </p:notesMasterIdLst>
  <p:sldSz cx="14630400" cy="8229600"/>
  <p:notesSz cx="8229600" cy="14630400"/>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notesMaster" Target="notesMasters/notesMaster1.xml"/><Relationship Id="rId12" Type="http://schemas.openxmlformats.org/officeDocument/2006/relationships/presProps" Target="presProps.xml"/><Relationship Id="rId13" Type="http://schemas.openxmlformats.org/officeDocument/2006/relationships/viewProps" Target="viewProps.xml"/><Relationship Id="rId14" Type="http://schemas.openxmlformats.org/officeDocument/2006/relationships/theme" Target="theme/theme1.xml"/><Relationship Id="rId15"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0-1.png"/><Relationship Id="rId2" Type="http://schemas.openxmlformats.org/officeDocument/2006/relationships/image" Target="../media/image-1010-2.png"/><Relationship Id="rId4"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2-1.png"/><Relationship Id="rId2" Type="http://schemas.openxmlformats.org/officeDocument/2006/relationships/image" Target="../media/image-1002-2.pn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3-1.png"/><Relationship Id="rId2" Type="http://schemas.openxmlformats.org/officeDocument/2006/relationships/image" Target="../media/image-1003-2.pn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4-1.png"/><Relationship Id="rId2" Type="http://schemas.openxmlformats.org/officeDocument/2006/relationships/image" Target="../media/image-1004-2.png"/><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5-1.png"/><Relationship Id="rId2" Type="http://schemas.openxmlformats.org/officeDocument/2006/relationships/image" Target="../media/image-1005-2.pn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6-1.png"/><Relationship Id="rId2" Type="http://schemas.openxmlformats.org/officeDocument/2006/relationships/image" Target="../media/image-1006-2.pn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7-1.png"/><Relationship Id="rId2" Type="http://schemas.openxmlformats.org/officeDocument/2006/relationships/image" Target="../media/image-1007-2.png"/><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8-1.png"/><Relationship Id="rId2" Type="http://schemas.openxmlformats.org/officeDocument/2006/relationships/image" Target="../media/image-1008-2.png"/><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9-1.png"/><Relationship Id="rId2" Type="http://schemas.openxmlformats.org/officeDocument/2006/relationships/image" Target="../media/image-1009-2.pn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png"/><Relationship Id="rId4" Type="http://schemas.openxmlformats.org/officeDocument/2006/relationships/slideLayout" Target="../slideLayouts/slideLayout4.xml"/><Relationship Id="rId5"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slideLayout" Target="../slideLayouts/slideLayout6.xml"/><Relationship Id="rId5"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7.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slideLayout" Target="../slideLayouts/slideLayout8.xml"/><Relationship Id="rId5"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4" Type="http://schemas.openxmlformats.org/officeDocument/2006/relationships/image" Target="../media/image-8-4.png"/><Relationship Id="rId5" Type="http://schemas.openxmlformats.org/officeDocument/2006/relationships/image" Target="../media/image-8-5.png"/><Relationship Id="rId6" Type="http://schemas.openxmlformats.org/officeDocument/2006/relationships/slideLayout" Target="../slideLayouts/slideLayout9.xml"/><Relationship Id="rId7"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slideLayout" Target="../slideLayouts/slideLayout10.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324124" y="2139077"/>
            <a:ext cx="7468553" cy="1408033"/>
          </a:xfrm>
          <a:prstGeom prst="rect">
            <a:avLst/>
          </a:prstGeom>
          <a:noFill/>
          <a:ln/>
        </p:spPr>
        <p:txBody>
          <a:bodyPr wrap="square" lIns="0" tIns="0" rIns="0" bIns="0" rtlCol="0" anchor="t"/>
          <a:lstStyle/>
          <a:p>
            <a:pPr algn="l" indent="0" marL="0">
              <a:lnSpc>
                <a:spcPts val="5500"/>
              </a:lnSpc>
              <a:buNone/>
            </a:pPr>
            <a:r>
              <a:rPr lang="en-US" sz="4400" dirty="0">
                <a:solidFill>
                  <a:srgbClr val="000000"/>
                </a:solidFill>
                <a:latin typeface="Source Serif Pro Semi Bold" pitchFamily="34" charset="0"/>
                <a:ea typeface="Source Serif Pro Semi Bold" pitchFamily="34" charset="-122"/>
                <a:cs typeface="Source Serif Pro Semi Bold" pitchFamily="34" charset="-120"/>
              </a:rPr>
              <a:t>Travel Management System: Project Summary</a:t>
            </a:r>
            <a:endParaRPr lang="en-US" sz="4400" dirty="0"/>
          </a:p>
        </p:txBody>
      </p:sp>
      <p:sp>
        <p:nvSpPr>
          <p:cNvPr id="4" name="Text 1"/>
          <p:cNvSpPr/>
          <p:nvPr/>
        </p:nvSpPr>
        <p:spPr>
          <a:xfrm>
            <a:off x="6324124" y="3906083"/>
            <a:ext cx="7468553" cy="1149072"/>
          </a:xfrm>
          <a:prstGeom prst="rect">
            <a:avLst/>
          </a:prstGeom>
          <a:noFill/>
          <a:ln/>
        </p:spPr>
        <p:txBody>
          <a:bodyPr wrap="square" lIns="0" tIns="0" rIns="0" bIns="0" rtlCol="0" anchor="t"/>
          <a:lstStyle/>
          <a:p>
            <a:pPr algn="l" indent="0" marL="0">
              <a:lnSpc>
                <a:spcPts val="3000"/>
              </a:lnSpc>
              <a:buNone/>
            </a:pPr>
            <a:r>
              <a:rPr lang="en-US" sz="1850" dirty="0">
                <a:solidFill>
                  <a:srgbClr val="272525"/>
                </a:solidFill>
                <a:latin typeface="Source Sans Pro" pitchFamily="34" charset="0"/>
                <a:ea typeface="Source Sans Pro" pitchFamily="34" charset="-122"/>
                <a:cs typeface="Source Sans Pro" pitchFamily="34" charset="-120"/>
              </a:rPr>
              <a:t>This client-side web application offers a seamless experience for browsing, booking, and managing travel packages. It is built using standard web technologies: HTML, CSS, and JavaScript.</a:t>
            </a:r>
            <a:endParaRPr lang="en-US" sz="1850" dirty="0"/>
          </a:p>
        </p:txBody>
      </p:sp>
      <p:sp>
        <p:nvSpPr>
          <p:cNvPr id="5" name="Text 2"/>
          <p:cNvSpPr/>
          <p:nvPr/>
        </p:nvSpPr>
        <p:spPr>
          <a:xfrm>
            <a:off x="6324124" y="5324356"/>
            <a:ext cx="7468553" cy="766048"/>
          </a:xfrm>
          <a:prstGeom prst="rect">
            <a:avLst/>
          </a:prstGeom>
          <a:noFill/>
          <a:ln/>
        </p:spPr>
        <p:txBody>
          <a:bodyPr wrap="square" lIns="0" tIns="0" rIns="0" bIns="0" rtlCol="0" anchor="t"/>
          <a:lstStyle/>
          <a:p>
            <a:pPr algn="r" indent="0" marL="0">
              <a:lnSpc>
                <a:spcPts val="3000"/>
              </a:lnSpc>
              <a:buNone/>
            </a:pPr>
            <a:r>
              <a:rPr lang="en-US" sz="1850" dirty="0">
                <a:solidFill>
                  <a:srgbClr val="272525"/>
                </a:solidFill>
                <a:latin typeface="Source Sans Pro" pitchFamily="34" charset="0"/>
                <a:ea typeface="Source Sans Pro" pitchFamily="34" charset="-122"/>
                <a:cs typeface="Source Sans Pro" pitchFamily="34" charset="-120"/>
              </a:rPr>
              <a:t>MD Tabish Zubair</a:t>
            </a:r>
            <a:pPr algn="r" indent="0" marL="0">
              <a:lnSpc>
                <a:spcPts val="3000"/>
              </a:lnSpc>
              <a:buNone/>
            </a:pPr>
            <a:r>
              <a:rPr lang="en-US" sz="1850" dirty="0">
                <a:solidFill>
                  <a:srgbClr val="272525"/>
                </a:solidFill>
                <a:latin typeface="Source Sans Pro" pitchFamily="34" charset="0"/>
                <a:ea typeface="Source Sans Pro" pitchFamily="34" charset="-122"/>
                <a:cs typeface="Source Sans Pro" pitchFamily="34" charset="-120"/>
              </a:rPr>
              <a:t>
</a:t>
            </a:r>
            <a:pPr algn="r" indent="0" marL="0">
              <a:lnSpc>
                <a:spcPts val="3000"/>
              </a:lnSpc>
              <a:buNone/>
            </a:pPr>
            <a:r>
              <a:rPr lang="en-US" sz="1850" dirty="0">
                <a:solidFill>
                  <a:srgbClr val="272525"/>
                </a:solidFill>
                <a:latin typeface="Source Sans Pro" pitchFamily="34" charset="0"/>
                <a:ea typeface="Source Sans Pro" pitchFamily="34" charset="-122"/>
                <a:cs typeface="Source Sans Pro" pitchFamily="34" charset="-120"/>
              </a:rPr>
              <a:t>22SCSE1011255</a:t>
            </a:r>
            <a:endParaRPr lang="en-US" sz="18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324124" y="1290876"/>
            <a:ext cx="5632490" cy="704017"/>
          </a:xfrm>
          <a:prstGeom prst="rect">
            <a:avLst/>
          </a:prstGeom>
          <a:noFill/>
          <a:ln/>
        </p:spPr>
        <p:txBody>
          <a:bodyPr wrap="none" lIns="0" tIns="0" rIns="0" bIns="0" rtlCol="0" anchor="t"/>
          <a:lstStyle/>
          <a:p>
            <a:pPr algn="l" indent="0" marL="0">
              <a:lnSpc>
                <a:spcPts val="5500"/>
              </a:lnSpc>
              <a:buNone/>
            </a:pPr>
            <a:r>
              <a:rPr lang="en-US" sz="4400" dirty="0">
                <a:solidFill>
                  <a:srgbClr val="000000"/>
                </a:solidFill>
                <a:latin typeface="Source Serif Pro Semi Bold" pitchFamily="34" charset="0"/>
                <a:ea typeface="Source Serif Pro Semi Bold" pitchFamily="34" charset="-122"/>
                <a:cs typeface="Source Serif Pro Semi Bold" pitchFamily="34" charset="-120"/>
              </a:rPr>
              <a:t>Project Overview</a:t>
            </a:r>
            <a:endParaRPr lang="en-US" sz="4400" dirty="0"/>
          </a:p>
        </p:txBody>
      </p:sp>
      <p:sp>
        <p:nvSpPr>
          <p:cNvPr id="4" name="Shape 1"/>
          <p:cNvSpPr/>
          <p:nvPr/>
        </p:nvSpPr>
        <p:spPr>
          <a:xfrm>
            <a:off x="6324124" y="2353866"/>
            <a:ext cx="538520" cy="538520"/>
          </a:xfrm>
          <a:prstGeom prst="roundRect">
            <a:avLst>
              <a:gd name="adj" fmla="val 18670"/>
            </a:avLst>
          </a:prstGeom>
          <a:solidFill>
            <a:srgbClr val="F0D4F7"/>
          </a:solidFill>
          <a:ln w="7620">
            <a:solidFill>
              <a:srgbClr val="D6BADD"/>
            </a:solidFill>
            <a:prstDash val="solid"/>
          </a:ln>
        </p:spPr>
      </p:sp>
      <p:sp>
        <p:nvSpPr>
          <p:cNvPr id="5" name="Text 2"/>
          <p:cNvSpPr/>
          <p:nvPr/>
        </p:nvSpPr>
        <p:spPr>
          <a:xfrm>
            <a:off x="7101959" y="2436138"/>
            <a:ext cx="2806898" cy="351949"/>
          </a:xfrm>
          <a:prstGeom prst="rect">
            <a:avLst/>
          </a:prstGeom>
          <a:noFill/>
          <a:ln/>
        </p:spPr>
        <p:txBody>
          <a:bodyPr wrap="none" lIns="0" tIns="0" rIns="0" bIns="0" rtlCol="0" anchor="t"/>
          <a:lstStyle/>
          <a:p>
            <a:pPr algn="l" indent="0" marL="0">
              <a:lnSpc>
                <a:spcPts val="2750"/>
              </a:lnSpc>
              <a:buNone/>
            </a:pPr>
            <a:r>
              <a:rPr lang="en-US" sz="2200" dirty="0">
                <a:solidFill>
                  <a:srgbClr val="272525"/>
                </a:solidFill>
                <a:latin typeface="Source Serif Pro Semi Bold" pitchFamily="34" charset="0"/>
                <a:ea typeface="Source Serif Pro Semi Bold" pitchFamily="34" charset="-122"/>
                <a:cs typeface="Source Serif Pro Semi Bold" pitchFamily="34" charset="-120"/>
              </a:rPr>
              <a:t>Browse Packages</a:t>
            </a:r>
            <a:endParaRPr lang="en-US" sz="2200" dirty="0"/>
          </a:p>
        </p:txBody>
      </p:sp>
      <p:sp>
        <p:nvSpPr>
          <p:cNvPr id="6" name="Text 3"/>
          <p:cNvSpPr/>
          <p:nvPr/>
        </p:nvSpPr>
        <p:spPr>
          <a:xfrm>
            <a:off x="7101959" y="2931676"/>
            <a:ext cx="2806898" cy="766048"/>
          </a:xfrm>
          <a:prstGeom prst="rect">
            <a:avLst/>
          </a:prstGeom>
          <a:noFill/>
          <a:ln/>
        </p:spPr>
        <p:txBody>
          <a:bodyPr wrap="square" lIns="0" tIns="0" rIns="0" bIns="0" rtlCol="0" anchor="t"/>
          <a:lstStyle/>
          <a:p>
            <a:pPr algn="l" indent="0" marL="0">
              <a:lnSpc>
                <a:spcPts val="3000"/>
              </a:lnSpc>
              <a:buNone/>
            </a:pPr>
            <a:r>
              <a:rPr lang="en-US" sz="1850" dirty="0">
                <a:solidFill>
                  <a:srgbClr val="272525"/>
                </a:solidFill>
                <a:latin typeface="Source Sans Pro" pitchFamily="34" charset="0"/>
                <a:ea typeface="Source Sans Pro" pitchFamily="34" charset="-122"/>
                <a:cs typeface="Source Sans Pro" pitchFamily="34" charset="-120"/>
              </a:rPr>
              <a:t>Explore a wide selection of travel packages.</a:t>
            </a:r>
            <a:endParaRPr lang="en-US" sz="1850" dirty="0"/>
          </a:p>
        </p:txBody>
      </p:sp>
      <p:sp>
        <p:nvSpPr>
          <p:cNvPr id="7" name="Shape 4"/>
          <p:cNvSpPr/>
          <p:nvPr/>
        </p:nvSpPr>
        <p:spPr>
          <a:xfrm>
            <a:off x="10208062" y="2353866"/>
            <a:ext cx="538520" cy="538520"/>
          </a:xfrm>
          <a:prstGeom prst="roundRect">
            <a:avLst>
              <a:gd name="adj" fmla="val 18670"/>
            </a:avLst>
          </a:prstGeom>
          <a:solidFill>
            <a:srgbClr val="F0D4F7"/>
          </a:solidFill>
          <a:ln w="7620">
            <a:solidFill>
              <a:srgbClr val="D6BADD"/>
            </a:solidFill>
            <a:prstDash val="solid"/>
          </a:ln>
        </p:spPr>
      </p:sp>
      <p:sp>
        <p:nvSpPr>
          <p:cNvPr id="8" name="Text 5"/>
          <p:cNvSpPr/>
          <p:nvPr/>
        </p:nvSpPr>
        <p:spPr>
          <a:xfrm>
            <a:off x="10985897" y="2436138"/>
            <a:ext cx="2806898" cy="351949"/>
          </a:xfrm>
          <a:prstGeom prst="rect">
            <a:avLst/>
          </a:prstGeom>
          <a:noFill/>
          <a:ln/>
        </p:spPr>
        <p:txBody>
          <a:bodyPr wrap="none" lIns="0" tIns="0" rIns="0" bIns="0" rtlCol="0" anchor="t"/>
          <a:lstStyle/>
          <a:p>
            <a:pPr algn="l" indent="0" marL="0">
              <a:lnSpc>
                <a:spcPts val="2750"/>
              </a:lnSpc>
              <a:buNone/>
            </a:pPr>
            <a:r>
              <a:rPr lang="en-US" sz="2200" dirty="0">
                <a:solidFill>
                  <a:srgbClr val="272525"/>
                </a:solidFill>
                <a:latin typeface="Source Serif Pro Semi Bold" pitchFamily="34" charset="0"/>
                <a:ea typeface="Source Serif Pro Semi Bold" pitchFamily="34" charset="-122"/>
                <a:cs typeface="Source Serif Pro Semi Bold" pitchFamily="34" charset="-120"/>
              </a:rPr>
              <a:t>View Details</a:t>
            </a:r>
            <a:endParaRPr lang="en-US" sz="2200" dirty="0"/>
          </a:p>
        </p:txBody>
      </p:sp>
      <p:sp>
        <p:nvSpPr>
          <p:cNvPr id="9" name="Text 6"/>
          <p:cNvSpPr/>
          <p:nvPr/>
        </p:nvSpPr>
        <p:spPr>
          <a:xfrm>
            <a:off x="10985897" y="2931676"/>
            <a:ext cx="2806898" cy="1149072"/>
          </a:xfrm>
          <a:prstGeom prst="rect">
            <a:avLst/>
          </a:prstGeom>
          <a:noFill/>
          <a:ln/>
        </p:spPr>
        <p:txBody>
          <a:bodyPr wrap="square" lIns="0" tIns="0" rIns="0" bIns="0" rtlCol="0" anchor="t"/>
          <a:lstStyle/>
          <a:p>
            <a:pPr algn="l" indent="0" marL="0">
              <a:lnSpc>
                <a:spcPts val="3000"/>
              </a:lnSpc>
              <a:buNone/>
            </a:pPr>
            <a:r>
              <a:rPr lang="en-US" sz="1850" dirty="0">
                <a:solidFill>
                  <a:srgbClr val="272525"/>
                </a:solidFill>
                <a:latin typeface="Source Sans Pro" pitchFamily="34" charset="0"/>
                <a:ea typeface="Source Sans Pro" pitchFamily="34" charset="-122"/>
                <a:cs typeface="Source Sans Pro" pitchFamily="34" charset="-120"/>
              </a:rPr>
              <a:t>Access comprehensive package information with images.</a:t>
            </a:r>
            <a:endParaRPr lang="en-US" sz="1850" dirty="0"/>
          </a:p>
        </p:txBody>
      </p:sp>
      <p:sp>
        <p:nvSpPr>
          <p:cNvPr id="10" name="Shape 7"/>
          <p:cNvSpPr/>
          <p:nvPr/>
        </p:nvSpPr>
        <p:spPr>
          <a:xfrm>
            <a:off x="6324124" y="4559498"/>
            <a:ext cx="538520" cy="538520"/>
          </a:xfrm>
          <a:prstGeom prst="roundRect">
            <a:avLst>
              <a:gd name="adj" fmla="val 18670"/>
            </a:avLst>
          </a:prstGeom>
          <a:solidFill>
            <a:srgbClr val="F0D4F7"/>
          </a:solidFill>
          <a:ln w="7620">
            <a:solidFill>
              <a:srgbClr val="D6BADD"/>
            </a:solidFill>
            <a:prstDash val="solid"/>
          </a:ln>
        </p:spPr>
      </p:sp>
      <p:sp>
        <p:nvSpPr>
          <p:cNvPr id="11" name="Text 8"/>
          <p:cNvSpPr/>
          <p:nvPr/>
        </p:nvSpPr>
        <p:spPr>
          <a:xfrm>
            <a:off x="7101959" y="4641771"/>
            <a:ext cx="2816185" cy="351949"/>
          </a:xfrm>
          <a:prstGeom prst="rect">
            <a:avLst/>
          </a:prstGeom>
          <a:noFill/>
          <a:ln/>
        </p:spPr>
        <p:txBody>
          <a:bodyPr wrap="none" lIns="0" tIns="0" rIns="0" bIns="0" rtlCol="0" anchor="t"/>
          <a:lstStyle/>
          <a:p>
            <a:pPr algn="l" indent="0" marL="0">
              <a:lnSpc>
                <a:spcPts val="2750"/>
              </a:lnSpc>
              <a:buNone/>
            </a:pPr>
            <a:r>
              <a:rPr lang="en-US" sz="2200" dirty="0">
                <a:solidFill>
                  <a:srgbClr val="272525"/>
                </a:solidFill>
                <a:latin typeface="Source Serif Pro Semi Bold" pitchFamily="34" charset="0"/>
                <a:ea typeface="Source Serif Pro Semi Bold" pitchFamily="34" charset="-122"/>
                <a:cs typeface="Source Serif Pro Semi Bold" pitchFamily="34" charset="-120"/>
              </a:rPr>
              <a:t>Book &amp; Manage</a:t>
            </a:r>
            <a:endParaRPr lang="en-US" sz="2200" dirty="0"/>
          </a:p>
        </p:txBody>
      </p:sp>
      <p:sp>
        <p:nvSpPr>
          <p:cNvPr id="12" name="Text 9"/>
          <p:cNvSpPr/>
          <p:nvPr/>
        </p:nvSpPr>
        <p:spPr>
          <a:xfrm>
            <a:off x="7101959" y="5137309"/>
            <a:ext cx="6690717" cy="383024"/>
          </a:xfrm>
          <a:prstGeom prst="rect">
            <a:avLst/>
          </a:prstGeom>
          <a:noFill/>
          <a:ln/>
        </p:spPr>
        <p:txBody>
          <a:bodyPr wrap="none" lIns="0" tIns="0" rIns="0" bIns="0" rtlCol="0" anchor="t"/>
          <a:lstStyle/>
          <a:p>
            <a:pPr algn="l" indent="0" marL="0">
              <a:lnSpc>
                <a:spcPts val="3000"/>
              </a:lnSpc>
              <a:buNone/>
            </a:pPr>
            <a:r>
              <a:rPr lang="en-US" sz="1850" dirty="0">
                <a:solidFill>
                  <a:srgbClr val="272525"/>
                </a:solidFill>
                <a:latin typeface="Source Sans Pro" pitchFamily="34" charset="0"/>
                <a:ea typeface="Source Sans Pro" pitchFamily="34" charset="-122"/>
                <a:cs typeface="Source Sans Pro" pitchFamily="34" charset="-120"/>
              </a:rPr>
              <a:t>Securely book and manage your travel itineraries.</a:t>
            </a:r>
            <a:endParaRPr lang="en-US" sz="1850" dirty="0"/>
          </a:p>
        </p:txBody>
      </p:sp>
      <p:sp>
        <p:nvSpPr>
          <p:cNvPr id="13" name="Text 10"/>
          <p:cNvSpPr/>
          <p:nvPr/>
        </p:nvSpPr>
        <p:spPr>
          <a:xfrm>
            <a:off x="6324124" y="5789533"/>
            <a:ext cx="7468553" cy="1149072"/>
          </a:xfrm>
          <a:prstGeom prst="rect">
            <a:avLst/>
          </a:prstGeom>
          <a:noFill/>
          <a:ln/>
        </p:spPr>
        <p:txBody>
          <a:bodyPr wrap="square" lIns="0" tIns="0" rIns="0" bIns="0" rtlCol="0" anchor="t"/>
          <a:lstStyle/>
          <a:p>
            <a:pPr algn="l" indent="0" marL="0">
              <a:lnSpc>
                <a:spcPts val="3000"/>
              </a:lnSpc>
              <a:buNone/>
            </a:pPr>
            <a:r>
              <a:rPr lang="en-US" sz="1850" dirty="0">
                <a:solidFill>
                  <a:srgbClr val="272525"/>
                </a:solidFill>
                <a:latin typeface="Source Sans Pro" pitchFamily="34" charset="0"/>
                <a:ea typeface="Source Sans Pro" pitchFamily="34" charset="-122"/>
                <a:cs typeface="Source Sans Pro" pitchFamily="34" charset="-120"/>
              </a:rPr>
              <a:t>The system allows users to browse available travel packages. It displays detailed package information with image galleries and enables users to book packages. All user bookings are managed through local storage.</a:t>
            </a:r>
            <a:endParaRPr lang="en-US" sz="18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49379" y="1699974"/>
            <a:ext cx="6799183" cy="629841"/>
          </a:xfrm>
          <a:prstGeom prst="rect">
            <a:avLst/>
          </a:prstGeom>
          <a:noFill/>
          <a:ln/>
        </p:spPr>
        <p:txBody>
          <a:bodyPr wrap="none" lIns="0" tIns="0" rIns="0" bIns="0" rtlCol="0" anchor="t"/>
          <a:lstStyle/>
          <a:p>
            <a:pPr algn="l" indent="0" marL="0">
              <a:lnSpc>
                <a:spcPts val="4950"/>
              </a:lnSpc>
              <a:buNone/>
            </a:pPr>
            <a:r>
              <a:rPr lang="en-US" sz="3950" dirty="0">
                <a:solidFill>
                  <a:srgbClr val="000000"/>
                </a:solidFill>
                <a:latin typeface="Source Serif Pro Semi Bold" pitchFamily="34" charset="0"/>
                <a:ea typeface="Source Serif Pro Semi Bold" pitchFamily="34" charset="-122"/>
                <a:cs typeface="Source Serif Pro Semi Bold" pitchFamily="34" charset="-120"/>
              </a:rPr>
              <a:t>Key Features: Travel Packages</a:t>
            </a:r>
            <a:endParaRPr lang="en-US" sz="3950" dirty="0"/>
          </a:p>
        </p:txBody>
      </p:sp>
      <p:pic>
        <p:nvPicPr>
          <p:cNvPr id="3" name="Image 0" descr="preencoded.png">    </p:cNvPr>
          <p:cNvPicPr>
            <a:picLocks noChangeAspect="1"/>
          </p:cNvPicPr>
          <p:nvPr/>
        </p:nvPicPr>
        <p:blipFill>
          <a:blip r:embed="rId1"/>
          <a:stretch>
            <a:fillRect/>
          </a:stretch>
        </p:blipFill>
        <p:spPr>
          <a:xfrm>
            <a:off x="756999" y="2896195"/>
            <a:ext cx="4258032" cy="2569488"/>
          </a:xfrm>
          <a:prstGeom prst="rect">
            <a:avLst/>
          </a:prstGeom>
        </p:spPr>
      </p:pic>
      <p:pic>
        <p:nvPicPr>
          <p:cNvPr id="4" name="Image 1" descr="preencoded.png">    </p:cNvPr>
          <p:cNvPicPr>
            <a:picLocks noChangeAspect="1"/>
          </p:cNvPicPr>
          <p:nvPr/>
        </p:nvPicPr>
        <p:blipFill>
          <a:blip r:embed="rId2"/>
          <a:stretch>
            <a:fillRect/>
          </a:stretch>
        </p:blipFill>
        <p:spPr>
          <a:xfrm>
            <a:off x="5186243" y="2896195"/>
            <a:ext cx="4258032" cy="2569488"/>
          </a:xfrm>
          <a:prstGeom prst="rect">
            <a:avLst/>
          </a:prstGeom>
        </p:spPr>
      </p:pic>
      <p:pic>
        <p:nvPicPr>
          <p:cNvPr id="5" name="Image 2" descr="preencoded.png">    </p:cNvPr>
          <p:cNvPicPr>
            <a:picLocks noChangeAspect="1"/>
          </p:cNvPicPr>
          <p:nvPr/>
        </p:nvPicPr>
        <p:blipFill>
          <a:blip r:embed="rId3"/>
          <a:stretch>
            <a:fillRect/>
          </a:stretch>
        </p:blipFill>
        <p:spPr>
          <a:xfrm>
            <a:off x="9615488" y="2896195"/>
            <a:ext cx="4258032" cy="2569488"/>
          </a:xfrm>
          <a:prstGeom prst="rect">
            <a:avLst/>
          </a:prstGeom>
        </p:spPr>
      </p:pic>
      <p:sp>
        <p:nvSpPr>
          <p:cNvPr id="6" name="Text 1"/>
          <p:cNvSpPr/>
          <p:nvPr/>
        </p:nvSpPr>
        <p:spPr>
          <a:xfrm>
            <a:off x="749379" y="5844778"/>
            <a:ext cx="13131641" cy="684848"/>
          </a:xfrm>
          <a:prstGeom prst="rect">
            <a:avLst/>
          </a:prstGeom>
          <a:noFill/>
          <a:ln/>
        </p:spPr>
        <p:txBody>
          <a:bodyPr wrap="square" lIns="0" tIns="0" rIns="0" bIns="0" rtlCol="0" anchor="t"/>
          <a:lstStyle/>
          <a:p>
            <a:pPr algn="l" indent="0" marL="0">
              <a:lnSpc>
                <a:spcPts val="2650"/>
              </a:lnSpc>
              <a:buNone/>
            </a:pPr>
            <a:r>
              <a:rPr lang="en-US" sz="1650" dirty="0">
                <a:solidFill>
                  <a:srgbClr val="272525"/>
                </a:solidFill>
                <a:latin typeface="Source Sans Pro" pitchFamily="34" charset="0"/>
                <a:ea typeface="Source Sans Pro" pitchFamily="34" charset="-122"/>
                <a:cs typeface="Source Sans Pro" pitchFamily="34" charset="-120"/>
              </a:rPr>
              <a:t>Users can easily browse a variety of exciting travel packages. Each package offers detailed descriptions and captivating image galleries for an immersive experience.</a:t>
            </a:r>
            <a:endParaRPr lang="en-US" sz="16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837724" y="2351127"/>
            <a:ext cx="9671804" cy="704017"/>
          </a:xfrm>
          <a:prstGeom prst="rect">
            <a:avLst/>
          </a:prstGeom>
          <a:noFill/>
          <a:ln/>
        </p:spPr>
        <p:txBody>
          <a:bodyPr wrap="none" lIns="0" tIns="0" rIns="0" bIns="0" rtlCol="0" anchor="t"/>
          <a:lstStyle/>
          <a:p>
            <a:pPr algn="l" indent="0" marL="0">
              <a:lnSpc>
                <a:spcPts val="5500"/>
              </a:lnSpc>
              <a:buNone/>
            </a:pPr>
            <a:r>
              <a:rPr lang="en-US" sz="4400" dirty="0">
                <a:solidFill>
                  <a:srgbClr val="000000"/>
                </a:solidFill>
                <a:latin typeface="Source Serif Pro Semi Bold" pitchFamily="34" charset="0"/>
                <a:ea typeface="Source Serif Pro Semi Bold" pitchFamily="34" charset="-122"/>
                <a:cs typeface="Source Serif Pro Semi Bold" pitchFamily="34" charset="-120"/>
              </a:rPr>
              <a:t>Key Features: Booking &amp; Management</a:t>
            </a:r>
            <a:endParaRPr lang="en-US" sz="4400" dirty="0"/>
          </a:p>
        </p:txBody>
      </p:sp>
      <p:sp>
        <p:nvSpPr>
          <p:cNvPr id="3" name="Text 1"/>
          <p:cNvSpPr/>
          <p:nvPr/>
        </p:nvSpPr>
        <p:spPr>
          <a:xfrm>
            <a:off x="837724" y="3653433"/>
            <a:ext cx="2816185" cy="351949"/>
          </a:xfrm>
          <a:prstGeom prst="rect">
            <a:avLst/>
          </a:prstGeom>
          <a:noFill/>
          <a:ln/>
        </p:spPr>
        <p:txBody>
          <a:bodyPr wrap="none" lIns="0" tIns="0" rIns="0" bIns="0" rtlCol="0" anchor="t"/>
          <a:lstStyle/>
          <a:p>
            <a:pPr algn="l" indent="0" marL="0">
              <a:lnSpc>
                <a:spcPts val="2750"/>
              </a:lnSpc>
              <a:buNone/>
            </a:pPr>
            <a:r>
              <a:rPr lang="en-US" sz="2200" dirty="0">
                <a:solidFill>
                  <a:srgbClr val="000000"/>
                </a:solidFill>
                <a:latin typeface="Source Serif Pro Semi Bold" pitchFamily="34" charset="0"/>
                <a:ea typeface="Source Serif Pro Semi Bold" pitchFamily="34" charset="-122"/>
                <a:cs typeface="Source Serif Pro Semi Bold" pitchFamily="34" charset="-120"/>
              </a:rPr>
              <a:t>Seamless Booking</a:t>
            </a:r>
            <a:endParaRPr lang="en-US" sz="2200" dirty="0"/>
          </a:p>
        </p:txBody>
      </p:sp>
      <p:sp>
        <p:nvSpPr>
          <p:cNvPr id="4" name="Text 2"/>
          <p:cNvSpPr/>
          <p:nvPr/>
        </p:nvSpPr>
        <p:spPr>
          <a:xfrm>
            <a:off x="837724" y="4244697"/>
            <a:ext cx="6185535" cy="383024"/>
          </a:xfrm>
          <a:prstGeom prst="rect">
            <a:avLst/>
          </a:prstGeom>
          <a:noFill/>
          <a:ln/>
        </p:spPr>
        <p:txBody>
          <a:bodyPr wrap="none" lIns="0" tIns="0" rIns="0" bIns="0" rtlCol="0" anchor="t"/>
          <a:lstStyle/>
          <a:p>
            <a:pPr algn="l" indent="0" marL="0">
              <a:lnSpc>
                <a:spcPts val="3000"/>
              </a:lnSpc>
              <a:buNone/>
            </a:pPr>
            <a:r>
              <a:rPr lang="en-US" sz="1850" dirty="0">
                <a:solidFill>
                  <a:srgbClr val="272525"/>
                </a:solidFill>
                <a:latin typeface="Source Sans Pro" pitchFamily="34" charset="0"/>
                <a:ea typeface="Source Sans Pro" pitchFamily="34" charset="-122"/>
                <a:cs typeface="Source Sans Pro" pitchFamily="34" charset="-120"/>
              </a:rPr>
              <a:t>Book travel packages effortlessly and securely.</a:t>
            </a:r>
            <a:endParaRPr lang="en-US" sz="1850" dirty="0"/>
          </a:p>
        </p:txBody>
      </p:sp>
      <p:sp>
        <p:nvSpPr>
          <p:cNvPr id="5" name="Text 3"/>
          <p:cNvSpPr/>
          <p:nvPr/>
        </p:nvSpPr>
        <p:spPr>
          <a:xfrm>
            <a:off x="7614761" y="3653433"/>
            <a:ext cx="2816185" cy="351949"/>
          </a:xfrm>
          <a:prstGeom prst="rect">
            <a:avLst/>
          </a:prstGeom>
          <a:noFill/>
          <a:ln/>
        </p:spPr>
        <p:txBody>
          <a:bodyPr wrap="none" lIns="0" tIns="0" rIns="0" bIns="0" rtlCol="0" anchor="t"/>
          <a:lstStyle/>
          <a:p>
            <a:pPr algn="l" indent="0" marL="0">
              <a:lnSpc>
                <a:spcPts val="2750"/>
              </a:lnSpc>
              <a:buNone/>
            </a:pPr>
            <a:r>
              <a:rPr lang="en-US" sz="2200" dirty="0">
                <a:solidFill>
                  <a:srgbClr val="000000"/>
                </a:solidFill>
                <a:latin typeface="Source Serif Pro Semi Bold" pitchFamily="34" charset="0"/>
                <a:ea typeface="Source Serif Pro Semi Bold" pitchFamily="34" charset="-122"/>
                <a:cs typeface="Source Serif Pro Semi Bold" pitchFamily="34" charset="-120"/>
              </a:rPr>
              <a:t>Local Storage</a:t>
            </a:r>
            <a:endParaRPr lang="en-US" sz="2200" dirty="0"/>
          </a:p>
        </p:txBody>
      </p:sp>
      <p:sp>
        <p:nvSpPr>
          <p:cNvPr id="6" name="Text 4"/>
          <p:cNvSpPr/>
          <p:nvPr/>
        </p:nvSpPr>
        <p:spPr>
          <a:xfrm>
            <a:off x="7614761" y="4244697"/>
            <a:ext cx="6185535" cy="383024"/>
          </a:xfrm>
          <a:prstGeom prst="rect">
            <a:avLst/>
          </a:prstGeom>
          <a:noFill/>
          <a:ln/>
        </p:spPr>
        <p:txBody>
          <a:bodyPr wrap="none" lIns="0" tIns="0" rIns="0" bIns="0" rtlCol="0" anchor="t"/>
          <a:lstStyle/>
          <a:p>
            <a:pPr algn="l" indent="0" marL="0">
              <a:lnSpc>
                <a:spcPts val="3000"/>
              </a:lnSpc>
              <a:buNone/>
            </a:pPr>
            <a:r>
              <a:rPr lang="en-US" sz="1850" dirty="0">
                <a:solidFill>
                  <a:srgbClr val="272525"/>
                </a:solidFill>
                <a:latin typeface="Source Sans Pro" pitchFamily="34" charset="0"/>
                <a:ea typeface="Source Sans Pro" pitchFamily="34" charset="-122"/>
                <a:cs typeface="Source Sans Pro" pitchFamily="34" charset="-120"/>
              </a:rPr>
              <a:t>Manage and view all your bookings conveniently.</a:t>
            </a:r>
            <a:endParaRPr lang="en-US" sz="1850" dirty="0"/>
          </a:p>
        </p:txBody>
      </p:sp>
      <p:sp>
        <p:nvSpPr>
          <p:cNvPr id="7" name="Text 5"/>
          <p:cNvSpPr/>
          <p:nvPr/>
        </p:nvSpPr>
        <p:spPr>
          <a:xfrm>
            <a:off x="837724" y="5112306"/>
            <a:ext cx="12954952" cy="766048"/>
          </a:xfrm>
          <a:prstGeom prst="rect">
            <a:avLst/>
          </a:prstGeom>
          <a:noFill/>
          <a:ln/>
        </p:spPr>
        <p:txBody>
          <a:bodyPr wrap="square" lIns="0" tIns="0" rIns="0" bIns="0" rtlCol="0" anchor="t"/>
          <a:lstStyle/>
          <a:p>
            <a:pPr algn="l" indent="0" marL="0">
              <a:lnSpc>
                <a:spcPts val="3000"/>
              </a:lnSpc>
              <a:buNone/>
            </a:pPr>
            <a:r>
              <a:rPr lang="en-US" sz="1850" dirty="0">
                <a:solidFill>
                  <a:srgbClr val="272525"/>
                </a:solidFill>
                <a:latin typeface="Source Sans Pro" pitchFamily="34" charset="0"/>
                <a:ea typeface="Source Sans Pro" pitchFamily="34" charset="-122"/>
                <a:cs typeface="Source Sans Pro" pitchFamily="34" charset="-120"/>
              </a:rPr>
              <a:t>The system facilitates easy and secure booking of travel packages. All booking information is stored locally for convenient management and retrieval by the user.</a:t>
            </a:r>
            <a:endParaRPr lang="en-US" sz="18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324124" y="1824514"/>
            <a:ext cx="5632490" cy="704017"/>
          </a:xfrm>
          <a:prstGeom prst="rect">
            <a:avLst/>
          </a:prstGeom>
          <a:noFill/>
          <a:ln/>
        </p:spPr>
        <p:txBody>
          <a:bodyPr wrap="none" lIns="0" tIns="0" rIns="0" bIns="0" rtlCol="0" anchor="t"/>
          <a:lstStyle/>
          <a:p>
            <a:pPr algn="l" indent="0" marL="0">
              <a:lnSpc>
                <a:spcPts val="5500"/>
              </a:lnSpc>
              <a:buNone/>
            </a:pPr>
            <a:r>
              <a:rPr lang="en-US" sz="4400" dirty="0">
                <a:solidFill>
                  <a:srgbClr val="000000"/>
                </a:solidFill>
                <a:latin typeface="Source Serif Pro Semi Bold" pitchFamily="34" charset="0"/>
                <a:ea typeface="Source Serif Pro Semi Bold" pitchFamily="34" charset="-122"/>
                <a:cs typeface="Source Serif Pro Semi Bold" pitchFamily="34" charset="-120"/>
              </a:rPr>
              <a:t>Interactive UI</a:t>
            </a:r>
            <a:endParaRPr lang="en-US" sz="4400" dirty="0"/>
          </a:p>
        </p:txBody>
      </p:sp>
      <p:pic>
        <p:nvPicPr>
          <p:cNvPr id="4" name="Image 1" descr="preencoded.png">    </p:cNvPr>
          <p:cNvPicPr>
            <a:picLocks noChangeAspect="1"/>
          </p:cNvPicPr>
          <p:nvPr/>
        </p:nvPicPr>
        <p:blipFill>
          <a:blip r:embed="rId2"/>
          <a:stretch>
            <a:fillRect/>
          </a:stretch>
        </p:blipFill>
        <p:spPr>
          <a:xfrm>
            <a:off x="6324124" y="2887504"/>
            <a:ext cx="598408" cy="598408"/>
          </a:xfrm>
          <a:prstGeom prst="rect">
            <a:avLst/>
          </a:prstGeom>
        </p:spPr>
      </p:pic>
      <p:sp>
        <p:nvSpPr>
          <p:cNvPr id="5" name="Text 1"/>
          <p:cNvSpPr/>
          <p:nvPr/>
        </p:nvSpPr>
        <p:spPr>
          <a:xfrm>
            <a:off x="6324124" y="3725227"/>
            <a:ext cx="2816185" cy="351949"/>
          </a:xfrm>
          <a:prstGeom prst="rect">
            <a:avLst/>
          </a:prstGeom>
          <a:noFill/>
          <a:ln/>
        </p:spPr>
        <p:txBody>
          <a:bodyPr wrap="none" lIns="0" tIns="0" rIns="0" bIns="0" rtlCol="0" anchor="t"/>
          <a:lstStyle/>
          <a:p>
            <a:pPr algn="l" indent="0" marL="0">
              <a:lnSpc>
                <a:spcPts val="2750"/>
              </a:lnSpc>
              <a:buNone/>
            </a:pPr>
            <a:r>
              <a:rPr lang="en-US" sz="2200" dirty="0">
                <a:solidFill>
                  <a:srgbClr val="272525"/>
                </a:solidFill>
                <a:latin typeface="Source Serif Pro Semi Bold" pitchFamily="34" charset="0"/>
                <a:ea typeface="Source Serif Pro Semi Bold" pitchFamily="34" charset="-122"/>
                <a:cs typeface="Source Serif Pro Semi Bold" pitchFamily="34" charset="-120"/>
              </a:rPr>
              <a:t>Responsive Design</a:t>
            </a:r>
            <a:endParaRPr lang="en-US" sz="2200" dirty="0"/>
          </a:p>
        </p:txBody>
      </p:sp>
      <p:sp>
        <p:nvSpPr>
          <p:cNvPr id="6" name="Text 2"/>
          <p:cNvSpPr/>
          <p:nvPr/>
        </p:nvSpPr>
        <p:spPr>
          <a:xfrm>
            <a:off x="6324124" y="4220766"/>
            <a:ext cx="3584615" cy="766048"/>
          </a:xfrm>
          <a:prstGeom prst="rect">
            <a:avLst/>
          </a:prstGeom>
          <a:noFill/>
          <a:ln/>
        </p:spPr>
        <p:txBody>
          <a:bodyPr wrap="square" lIns="0" tIns="0" rIns="0" bIns="0" rtlCol="0" anchor="t"/>
          <a:lstStyle/>
          <a:p>
            <a:pPr algn="l" indent="0" marL="0">
              <a:lnSpc>
                <a:spcPts val="3000"/>
              </a:lnSpc>
              <a:buNone/>
            </a:pPr>
            <a:r>
              <a:rPr lang="en-US" sz="1850" dirty="0">
                <a:solidFill>
                  <a:srgbClr val="272525"/>
                </a:solidFill>
                <a:latin typeface="Source Sans Pro" pitchFamily="34" charset="0"/>
                <a:ea typeface="Source Sans Pro" pitchFamily="34" charset="-122"/>
                <a:cs typeface="Source Sans Pro" pitchFamily="34" charset="-120"/>
              </a:rPr>
              <a:t>Adapts seamlessly to various screen sizes.</a:t>
            </a:r>
            <a:endParaRPr lang="en-US" sz="1850" dirty="0"/>
          </a:p>
        </p:txBody>
      </p:sp>
      <p:pic>
        <p:nvPicPr>
          <p:cNvPr id="7" name="Image 2" descr="preencoded.png">    </p:cNvPr>
          <p:cNvPicPr>
            <a:picLocks noChangeAspect="1"/>
          </p:cNvPicPr>
          <p:nvPr/>
        </p:nvPicPr>
        <p:blipFill>
          <a:blip r:embed="rId3"/>
          <a:stretch>
            <a:fillRect/>
          </a:stretch>
        </p:blipFill>
        <p:spPr>
          <a:xfrm>
            <a:off x="10207943" y="2887504"/>
            <a:ext cx="598408" cy="598408"/>
          </a:xfrm>
          <a:prstGeom prst="rect">
            <a:avLst/>
          </a:prstGeom>
        </p:spPr>
      </p:pic>
      <p:sp>
        <p:nvSpPr>
          <p:cNvPr id="8" name="Text 3"/>
          <p:cNvSpPr/>
          <p:nvPr/>
        </p:nvSpPr>
        <p:spPr>
          <a:xfrm>
            <a:off x="10207943" y="3725227"/>
            <a:ext cx="2816185" cy="351949"/>
          </a:xfrm>
          <a:prstGeom prst="rect">
            <a:avLst/>
          </a:prstGeom>
          <a:noFill/>
          <a:ln/>
        </p:spPr>
        <p:txBody>
          <a:bodyPr wrap="none" lIns="0" tIns="0" rIns="0" bIns="0" rtlCol="0" anchor="t"/>
          <a:lstStyle/>
          <a:p>
            <a:pPr algn="l" indent="0" marL="0">
              <a:lnSpc>
                <a:spcPts val="2750"/>
              </a:lnSpc>
              <a:buNone/>
            </a:pPr>
            <a:r>
              <a:rPr lang="en-US" sz="2200" dirty="0">
                <a:solidFill>
                  <a:srgbClr val="272525"/>
                </a:solidFill>
                <a:latin typeface="Source Serif Pro Semi Bold" pitchFamily="34" charset="0"/>
                <a:ea typeface="Source Serif Pro Semi Bold" pitchFamily="34" charset="-122"/>
                <a:cs typeface="Source Serif Pro Semi Bold" pitchFamily="34" charset="-120"/>
              </a:rPr>
              <a:t>User-Friendly</a:t>
            </a:r>
            <a:endParaRPr lang="en-US" sz="2200" dirty="0"/>
          </a:p>
        </p:txBody>
      </p:sp>
      <p:sp>
        <p:nvSpPr>
          <p:cNvPr id="9" name="Text 4"/>
          <p:cNvSpPr/>
          <p:nvPr/>
        </p:nvSpPr>
        <p:spPr>
          <a:xfrm>
            <a:off x="10207943" y="4220766"/>
            <a:ext cx="3584734" cy="766048"/>
          </a:xfrm>
          <a:prstGeom prst="rect">
            <a:avLst/>
          </a:prstGeom>
          <a:noFill/>
          <a:ln/>
        </p:spPr>
        <p:txBody>
          <a:bodyPr wrap="square" lIns="0" tIns="0" rIns="0" bIns="0" rtlCol="0" anchor="t"/>
          <a:lstStyle/>
          <a:p>
            <a:pPr algn="l" indent="0" marL="0">
              <a:lnSpc>
                <a:spcPts val="3000"/>
              </a:lnSpc>
              <a:buNone/>
            </a:pPr>
            <a:r>
              <a:rPr lang="en-US" sz="1850" dirty="0">
                <a:solidFill>
                  <a:srgbClr val="272525"/>
                </a:solidFill>
                <a:latin typeface="Source Sans Pro" pitchFamily="34" charset="0"/>
                <a:ea typeface="Source Sans Pro" pitchFamily="34" charset="-122"/>
                <a:cs typeface="Source Sans Pro" pitchFamily="34" charset="-120"/>
              </a:rPr>
              <a:t>Intuitive navigation and interface for all users.</a:t>
            </a:r>
            <a:endParaRPr lang="en-US" sz="1850" dirty="0"/>
          </a:p>
        </p:txBody>
      </p:sp>
      <p:sp>
        <p:nvSpPr>
          <p:cNvPr id="10" name="Text 5"/>
          <p:cNvSpPr/>
          <p:nvPr/>
        </p:nvSpPr>
        <p:spPr>
          <a:xfrm>
            <a:off x="6324124" y="5256014"/>
            <a:ext cx="7468553" cy="1149072"/>
          </a:xfrm>
          <a:prstGeom prst="rect">
            <a:avLst/>
          </a:prstGeom>
          <a:noFill/>
          <a:ln/>
        </p:spPr>
        <p:txBody>
          <a:bodyPr wrap="square" lIns="0" tIns="0" rIns="0" bIns="0" rtlCol="0" anchor="t"/>
          <a:lstStyle/>
          <a:p>
            <a:pPr algn="l" indent="0" marL="0">
              <a:lnSpc>
                <a:spcPts val="3000"/>
              </a:lnSpc>
              <a:buNone/>
            </a:pPr>
            <a:r>
              <a:rPr lang="en-US" sz="1850" dirty="0">
                <a:solidFill>
                  <a:srgbClr val="272525"/>
                </a:solidFill>
                <a:latin typeface="Source Sans Pro" pitchFamily="34" charset="0"/>
                <a:ea typeface="Source Sans Pro" pitchFamily="34" charset="-122"/>
                <a:cs typeface="Source Sans Pro" pitchFamily="34" charset="-120"/>
              </a:rPr>
              <a:t>The user interface is designed to be highly interactive and intuitive. Its responsive design ensures a consistent experience across all devices, from desktops to smartphones.</a:t>
            </a:r>
            <a:endParaRPr lang="en-US" sz="18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324124" y="1118711"/>
            <a:ext cx="5632490" cy="704017"/>
          </a:xfrm>
          <a:prstGeom prst="rect">
            <a:avLst/>
          </a:prstGeom>
          <a:noFill/>
          <a:ln/>
        </p:spPr>
        <p:txBody>
          <a:bodyPr wrap="none" lIns="0" tIns="0" rIns="0" bIns="0" rtlCol="0" anchor="t"/>
          <a:lstStyle/>
          <a:p>
            <a:pPr algn="l" indent="0" marL="0">
              <a:lnSpc>
                <a:spcPts val="5500"/>
              </a:lnSpc>
              <a:buNone/>
            </a:pPr>
            <a:r>
              <a:rPr lang="en-US" sz="4400" dirty="0">
                <a:solidFill>
                  <a:srgbClr val="000000"/>
                </a:solidFill>
                <a:latin typeface="Source Serif Pro Semi Bold" pitchFamily="34" charset="0"/>
                <a:ea typeface="Source Serif Pro Semi Bold" pitchFamily="34" charset="-122"/>
                <a:cs typeface="Source Serif Pro Semi Bold" pitchFamily="34" charset="-120"/>
              </a:rPr>
              <a:t>Admin Login</a:t>
            </a:r>
            <a:endParaRPr lang="en-US" sz="4400" dirty="0"/>
          </a:p>
        </p:txBody>
      </p:sp>
      <p:sp>
        <p:nvSpPr>
          <p:cNvPr id="4" name="Shape 1"/>
          <p:cNvSpPr/>
          <p:nvPr/>
        </p:nvSpPr>
        <p:spPr>
          <a:xfrm>
            <a:off x="6324124" y="2181701"/>
            <a:ext cx="7468553" cy="1372433"/>
          </a:xfrm>
          <a:prstGeom prst="roundRect">
            <a:avLst>
              <a:gd name="adj" fmla="val 7326"/>
            </a:avLst>
          </a:prstGeom>
          <a:solidFill>
            <a:srgbClr val="F0D4F7"/>
          </a:solidFill>
          <a:ln w="7620">
            <a:solidFill>
              <a:srgbClr val="D6BADD"/>
            </a:solidFill>
            <a:prstDash val="solid"/>
          </a:ln>
        </p:spPr>
      </p:sp>
      <p:sp>
        <p:nvSpPr>
          <p:cNvPr id="5" name="Text 2"/>
          <p:cNvSpPr/>
          <p:nvPr/>
        </p:nvSpPr>
        <p:spPr>
          <a:xfrm>
            <a:off x="6571059" y="2428637"/>
            <a:ext cx="2816185" cy="351949"/>
          </a:xfrm>
          <a:prstGeom prst="rect">
            <a:avLst/>
          </a:prstGeom>
          <a:noFill/>
          <a:ln/>
        </p:spPr>
        <p:txBody>
          <a:bodyPr wrap="none" lIns="0" tIns="0" rIns="0" bIns="0" rtlCol="0" anchor="t"/>
          <a:lstStyle/>
          <a:p>
            <a:pPr algn="l" indent="0" marL="0">
              <a:lnSpc>
                <a:spcPts val="2750"/>
              </a:lnSpc>
              <a:buNone/>
            </a:pPr>
            <a:r>
              <a:rPr lang="en-US" sz="2200" dirty="0">
                <a:solidFill>
                  <a:srgbClr val="272525"/>
                </a:solidFill>
                <a:latin typeface="Source Serif Pro Semi Bold" pitchFamily="34" charset="0"/>
                <a:ea typeface="Source Serif Pro Semi Bold" pitchFamily="34" charset="-122"/>
                <a:cs typeface="Source Serif Pro Semi Bold" pitchFamily="34" charset="-120"/>
              </a:rPr>
              <a:t>Access Control</a:t>
            </a:r>
            <a:endParaRPr lang="en-US" sz="2200" dirty="0"/>
          </a:p>
        </p:txBody>
      </p:sp>
      <p:sp>
        <p:nvSpPr>
          <p:cNvPr id="6" name="Text 3"/>
          <p:cNvSpPr/>
          <p:nvPr/>
        </p:nvSpPr>
        <p:spPr>
          <a:xfrm>
            <a:off x="6571059" y="2924175"/>
            <a:ext cx="6974681" cy="383024"/>
          </a:xfrm>
          <a:prstGeom prst="rect">
            <a:avLst/>
          </a:prstGeom>
          <a:noFill/>
          <a:ln/>
        </p:spPr>
        <p:txBody>
          <a:bodyPr wrap="none" lIns="0" tIns="0" rIns="0" bIns="0" rtlCol="0" anchor="t"/>
          <a:lstStyle/>
          <a:p>
            <a:pPr algn="l" indent="0" marL="0">
              <a:lnSpc>
                <a:spcPts val="3000"/>
              </a:lnSpc>
              <a:buNone/>
            </a:pPr>
            <a:r>
              <a:rPr lang="en-US" sz="1850" dirty="0">
                <a:solidFill>
                  <a:srgbClr val="272525"/>
                </a:solidFill>
                <a:latin typeface="Source Sans Pro" pitchFamily="34" charset="0"/>
                <a:ea typeface="Source Sans Pro" pitchFamily="34" charset="-122"/>
                <a:cs typeface="Source Sans Pro" pitchFamily="34" charset="-120"/>
              </a:rPr>
              <a:t>Access the administrative panel with dedicated credentials.</a:t>
            </a:r>
            <a:endParaRPr lang="en-US" sz="1850" dirty="0"/>
          </a:p>
        </p:txBody>
      </p:sp>
      <p:sp>
        <p:nvSpPr>
          <p:cNvPr id="7" name="Shape 4"/>
          <p:cNvSpPr/>
          <p:nvPr/>
        </p:nvSpPr>
        <p:spPr>
          <a:xfrm>
            <a:off x="6324124" y="3793450"/>
            <a:ext cx="7468553" cy="1899047"/>
          </a:xfrm>
          <a:prstGeom prst="roundRect">
            <a:avLst>
              <a:gd name="adj" fmla="val 5294"/>
            </a:avLst>
          </a:prstGeom>
          <a:solidFill>
            <a:srgbClr val="F0D4F7"/>
          </a:solidFill>
          <a:ln w="7620">
            <a:solidFill>
              <a:srgbClr val="D6BADD"/>
            </a:solidFill>
            <a:prstDash val="solid"/>
          </a:ln>
        </p:spPr>
      </p:sp>
      <p:sp>
        <p:nvSpPr>
          <p:cNvPr id="8" name="Text 5"/>
          <p:cNvSpPr/>
          <p:nvPr/>
        </p:nvSpPr>
        <p:spPr>
          <a:xfrm>
            <a:off x="6571059" y="4040386"/>
            <a:ext cx="2816185" cy="351949"/>
          </a:xfrm>
          <a:prstGeom prst="rect">
            <a:avLst/>
          </a:prstGeom>
          <a:noFill/>
          <a:ln/>
        </p:spPr>
        <p:txBody>
          <a:bodyPr wrap="none" lIns="0" tIns="0" rIns="0" bIns="0" rtlCol="0" anchor="t"/>
          <a:lstStyle/>
          <a:p>
            <a:pPr algn="l" indent="0" marL="0">
              <a:lnSpc>
                <a:spcPts val="2750"/>
              </a:lnSpc>
              <a:buNone/>
            </a:pPr>
            <a:r>
              <a:rPr lang="en-US" sz="2200" dirty="0">
                <a:solidFill>
                  <a:srgbClr val="272525"/>
                </a:solidFill>
                <a:latin typeface="Source Serif Pro Semi Bold" pitchFamily="34" charset="0"/>
                <a:ea typeface="Source Serif Pro Semi Bold" pitchFamily="34" charset="-122"/>
                <a:cs typeface="Source Serif Pro Semi Bold" pitchFamily="34" charset="-120"/>
              </a:rPr>
              <a:t>Credentials</a:t>
            </a:r>
            <a:endParaRPr lang="en-US" sz="2200" dirty="0"/>
          </a:p>
        </p:txBody>
      </p:sp>
      <p:sp>
        <p:nvSpPr>
          <p:cNvPr id="9" name="Text 6"/>
          <p:cNvSpPr/>
          <p:nvPr/>
        </p:nvSpPr>
        <p:spPr>
          <a:xfrm>
            <a:off x="6571059" y="4535924"/>
            <a:ext cx="6974681" cy="383024"/>
          </a:xfrm>
          <a:prstGeom prst="rect">
            <a:avLst/>
          </a:prstGeom>
          <a:noFill/>
          <a:ln/>
        </p:spPr>
        <p:txBody>
          <a:bodyPr wrap="none" lIns="0" tIns="0" rIns="0" bIns="0" rtlCol="0" anchor="t"/>
          <a:lstStyle/>
          <a:p>
            <a:pPr algn="l" indent="0" marL="0">
              <a:lnSpc>
                <a:spcPts val="3000"/>
              </a:lnSpc>
              <a:buNone/>
            </a:pPr>
            <a:r>
              <a:rPr lang="en-US" sz="1850" b="1" dirty="0">
                <a:solidFill>
                  <a:srgbClr val="272525"/>
                </a:solidFill>
                <a:latin typeface="Source Sans Pro" pitchFamily="34" charset="0"/>
                <a:ea typeface="Source Sans Pro" pitchFamily="34" charset="-122"/>
                <a:cs typeface="Source Sans Pro" pitchFamily="34" charset="-120"/>
              </a:rPr>
              <a:t>Username:</a:t>
            </a:r>
            <a:pPr algn="l" indent="0" marL="0">
              <a:lnSpc>
                <a:spcPts val="3000"/>
              </a:lnSpc>
              <a:buNone/>
            </a:pPr>
            <a:r>
              <a:rPr lang="en-US" sz="1850" dirty="0">
                <a:solidFill>
                  <a:srgbClr val="272525"/>
                </a:solidFill>
                <a:latin typeface="Source Sans Pro" pitchFamily="34" charset="0"/>
                <a:ea typeface="Source Sans Pro" pitchFamily="34" charset="-122"/>
                <a:cs typeface="Source Sans Pro" pitchFamily="34" charset="-120"/>
              </a:rPr>
              <a:t> admin</a:t>
            </a:r>
            <a:endParaRPr lang="en-US" sz="1850" dirty="0"/>
          </a:p>
        </p:txBody>
      </p:sp>
      <p:sp>
        <p:nvSpPr>
          <p:cNvPr id="10" name="Text 7"/>
          <p:cNvSpPr/>
          <p:nvPr/>
        </p:nvSpPr>
        <p:spPr>
          <a:xfrm>
            <a:off x="6571059" y="5062537"/>
            <a:ext cx="6974681" cy="383024"/>
          </a:xfrm>
          <a:prstGeom prst="rect">
            <a:avLst/>
          </a:prstGeom>
          <a:noFill/>
          <a:ln/>
        </p:spPr>
        <p:txBody>
          <a:bodyPr wrap="none" lIns="0" tIns="0" rIns="0" bIns="0" rtlCol="0" anchor="t"/>
          <a:lstStyle/>
          <a:p>
            <a:pPr algn="l" indent="0" marL="0">
              <a:lnSpc>
                <a:spcPts val="3000"/>
              </a:lnSpc>
              <a:buNone/>
            </a:pPr>
            <a:r>
              <a:rPr lang="en-US" sz="1850" b="1" dirty="0">
                <a:solidFill>
                  <a:srgbClr val="272525"/>
                </a:solidFill>
                <a:latin typeface="Source Sans Pro" pitchFamily="34" charset="0"/>
                <a:ea typeface="Source Sans Pro" pitchFamily="34" charset="-122"/>
                <a:cs typeface="Source Sans Pro" pitchFamily="34" charset="-120"/>
              </a:rPr>
              <a:t>Password:</a:t>
            </a:r>
            <a:pPr algn="l" indent="0" marL="0">
              <a:lnSpc>
                <a:spcPts val="3000"/>
              </a:lnSpc>
              <a:buNone/>
            </a:pPr>
            <a:r>
              <a:rPr lang="en-US" sz="1850" dirty="0">
                <a:solidFill>
                  <a:srgbClr val="272525"/>
                </a:solidFill>
                <a:latin typeface="Source Sans Pro" pitchFamily="34" charset="0"/>
                <a:ea typeface="Source Sans Pro" pitchFamily="34" charset="-122"/>
                <a:cs typeface="Source Sans Pro" pitchFamily="34" charset="-120"/>
              </a:rPr>
              <a:t> admin123</a:t>
            </a:r>
            <a:endParaRPr lang="en-US" sz="1850" dirty="0"/>
          </a:p>
        </p:txBody>
      </p:sp>
      <p:sp>
        <p:nvSpPr>
          <p:cNvPr id="11" name="Text 8"/>
          <p:cNvSpPr/>
          <p:nvPr/>
        </p:nvSpPr>
        <p:spPr>
          <a:xfrm>
            <a:off x="6324124" y="5961698"/>
            <a:ext cx="7468553" cy="1149072"/>
          </a:xfrm>
          <a:prstGeom prst="rect">
            <a:avLst/>
          </a:prstGeom>
          <a:noFill/>
          <a:ln/>
        </p:spPr>
        <p:txBody>
          <a:bodyPr wrap="square" lIns="0" tIns="0" rIns="0" bIns="0" rtlCol="0" anchor="t"/>
          <a:lstStyle/>
          <a:p>
            <a:pPr algn="l" indent="0" marL="0">
              <a:lnSpc>
                <a:spcPts val="3000"/>
              </a:lnSpc>
              <a:buNone/>
            </a:pPr>
            <a:r>
              <a:rPr lang="en-US" sz="1850" dirty="0">
                <a:solidFill>
                  <a:srgbClr val="272525"/>
                </a:solidFill>
                <a:latin typeface="Source Sans Pro" pitchFamily="34" charset="0"/>
                <a:ea typeface="Source Sans Pro" pitchFamily="34" charset="-122"/>
                <a:cs typeface="Source Sans Pro" pitchFamily="34" charset="-120"/>
              </a:rPr>
              <a:t>The system includes an administrative login for internal management. Access to the admin panel is secured using hardcoded credentials for quick setup and demonstration purposes.</a:t>
            </a:r>
            <a:endParaRPr lang="en-US" sz="18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837724" y="910233"/>
            <a:ext cx="5632490" cy="704017"/>
          </a:xfrm>
          <a:prstGeom prst="rect">
            <a:avLst/>
          </a:prstGeom>
          <a:noFill/>
          <a:ln/>
        </p:spPr>
        <p:txBody>
          <a:bodyPr wrap="none" lIns="0" tIns="0" rIns="0" bIns="0" rtlCol="0" anchor="t"/>
          <a:lstStyle/>
          <a:p>
            <a:pPr algn="l" indent="0" marL="0">
              <a:lnSpc>
                <a:spcPts val="5500"/>
              </a:lnSpc>
              <a:buNone/>
            </a:pPr>
            <a:r>
              <a:rPr lang="en-US" sz="4400" dirty="0">
                <a:solidFill>
                  <a:srgbClr val="000000"/>
                </a:solidFill>
                <a:latin typeface="Source Serif Pro Semi Bold" pitchFamily="34" charset="0"/>
                <a:ea typeface="Source Serif Pro Semi Bold" pitchFamily="34" charset="-122"/>
                <a:cs typeface="Source Serif Pro Semi Bold" pitchFamily="34" charset="-120"/>
              </a:rPr>
              <a:t>Tech Stack</a:t>
            </a:r>
            <a:endParaRPr lang="en-US" sz="4400" dirty="0"/>
          </a:p>
        </p:txBody>
      </p:sp>
      <p:pic>
        <p:nvPicPr>
          <p:cNvPr id="3" name="Image 0" descr="preencoded.png">    </p:cNvPr>
          <p:cNvPicPr>
            <a:picLocks noChangeAspect="1"/>
          </p:cNvPicPr>
          <p:nvPr/>
        </p:nvPicPr>
        <p:blipFill>
          <a:blip r:embed="rId1"/>
          <a:stretch>
            <a:fillRect/>
          </a:stretch>
        </p:blipFill>
        <p:spPr>
          <a:xfrm>
            <a:off x="3007638" y="2093000"/>
            <a:ext cx="2137529" cy="1357193"/>
          </a:xfrm>
          <a:prstGeom prst="rect">
            <a:avLst/>
          </a:prstGeom>
        </p:spPr>
      </p:pic>
      <p:sp>
        <p:nvSpPr>
          <p:cNvPr id="4" name="Text 1"/>
          <p:cNvSpPr/>
          <p:nvPr/>
        </p:nvSpPr>
        <p:spPr>
          <a:xfrm>
            <a:off x="3907988" y="2728793"/>
            <a:ext cx="336590" cy="420767"/>
          </a:xfrm>
          <a:prstGeom prst="rect">
            <a:avLst/>
          </a:prstGeom>
          <a:noFill/>
          <a:ln/>
        </p:spPr>
        <p:txBody>
          <a:bodyPr wrap="none" lIns="0" tIns="0" rIns="0" bIns="0" rtlCol="0" anchor="t"/>
          <a:lstStyle/>
          <a:p>
            <a:pPr algn="ctr" indent="0" marL="0">
              <a:lnSpc>
                <a:spcPts val="4200"/>
              </a:lnSpc>
              <a:buNone/>
            </a:pPr>
            <a:r>
              <a:rPr lang="en-US" sz="2650" dirty="0">
                <a:solidFill>
                  <a:srgbClr val="272525"/>
                </a:solidFill>
                <a:latin typeface="Source Serif Pro Semi Bold" pitchFamily="34" charset="0"/>
                <a:ea typeface="Source Serif Pro Semi Bold" pitchFamily="34" charset="-122"/>
                <a:cs typeface="Source Serif Pro Semi Bold" pitchFamily="34" charset="-120"/>
              </a:rPr>
              <a:t>1</a:t>
            </a:r>
            <a:endParaRPr lang="en-US" sz="2650" dirty="0"/>
          </a:p>
        </p:txBody>
      </p:sp>
      <p:sp>
        <p:nvSpPr>
          <p:cNvPr id="5" name="Text 2"/>
          <p:cNvSpPr/>
          <p:nvPr/>
        </p:nvSpPr>
        <p:spPr>
          <a:xfrm>
            <a:off x="5384482" y="2332315"/>
            <a:ext cx="2816185" cy="351949"/>
          </a:xfrm>
          <a:prstGeom prst="rect">
            <a:avLst/>
          </a:prstGeom>
          <a:noFill/>
          <a:ln/>
        </p:spPr>
        <p:txBody>
          <a:bodyPr wrap="none" lIns="0" tIns="0" rIns="0" bIns="0" rtlCol="0" anchor="t"/>
          <a:lstStyle/>
          <a:p>
            <a:pPr algn="l" indent="0" marL="0">
              <a:lnSpc>
                <a:spcPts val="2750"/>
              </a:lnSpc>
              <a:buNone/>
            </a:pPr>
            <a:r>
              <a:rPr lang="en-US" sz="2200" dirty="0">
                <a:solidFill>
                  <a:srgbClr val="272525"/>
                </a:solidFill>
                <a:latin typeface="Source Serif Pro Semi Bold" pitchFamily="34" charset="0"/>
                <a:ea typeface="Source Serif Pro Semi Bold" pitchFamily="34" charset="-122"/>
                <a:cs typeface="Source Serif Pro Semi Bold" pitchFamily="34" charset="-120"/>
              </a:rPr>
              <a:t>JavaScript</a:t>
            </a:r>
            <a:endParaRPr lang="en-US" sz="2200" dirty="0"/>
          </a:p>
        </p:txBody>
      </p:sp>
      <p:sp>
        <p:nvSpPr>
          <p:cNvPr id="6" name="Text 3"/>
          <p:cNvSpPr/>
          <p:nvPr/>
        </p:nvSpPr>
        <p:spPr>
          <a:xfrm>
            <a:off x="5384482" y="2827853"/>
            <a:ext cx="4282083" cy="383024"/>
          </a:xfrm>
          <a:prstGeom prst="rect">
            <a:avLst/>
          </a:prstGeom>
          <a:noFill/>
          <a:ln/>
        </p:spPr>
        <p:txBody>
          <a:bodyPr wrap="none" lIns="0" tIns="0" rIns="0" bIns="0" rtlCol="0" anchor="t"/>
          <a:lstStyle/>
          <a:p>
            <a:pPr algn="l" indent="0" marL="0">
              <a:lnSpc>
                <a:spcPts val="3000"/>
              </a:lnSpc>
              <a:buNone/>
            </a:pPr>
            <a:r>
              <a:rPr lang="en-US" sz="1850" dirty="0">
                <a:solidFill>
                  <a:srgbClr val="272525"/>
                </a:solidFill>
                <a:latin typeface="Source Sans Pro" pitchFamily="34" charset="0"/>
                <a:ea typeface="Source Sans Pro" pitchFamily="34" charset="-122"/>
                <a:cs typeface="Source Sans Pro" pitchFamily="34" charset="-120"/>
              </a:rPr>
              <a:t>For interactivity and dynamic functionality.</a:t>
            </a:r>
            <a:endParaRPr lang="en-US" sz="1850" dirty="0"/>
          </a:p>
        </p:txBody>
      </p:sp>
      <p:sp>
        <p:nvSpPr>
          <p:cNvPr id="7" name="Shape 4"/>
          <p:cNvSpPr/>
          <p:nvPr/>
        </p:nvSpPr>
        <p:spPr>
          <a:xfrm>
            <a:off x="5204936" y="3464838"/>
            <a:ext cx="8527971" cy="15240"/>
          </a:xfrm>
          <a:prstGeom prst="roundRect">
            <a:avLst>
              <a:gd name="adj" fmla="val 659712"/>
            </a:avLst>
          </a:prstGeom>
          <a:solidFill>
            <a:srgbClr val="D6BADD"/>
          </a:solidFill>
          <a:ln/>
        </p:spPr>
      </p:sp>
      <p:pic>
        <p:nvPicPr>
          <p:cNvPr id="8" name="Image 1" descr="preencoded.png">    </p:cNvPr>
          <p:cNvPicPr>
            <a:picLocks noChangeAspect="1"/>
          </p:cNvPicPr>
          <p:nvPr/>
        </p:nvPicPr>
        <p:blipFill>
          <a:blip r:embed="rId2"/>
          <a:stretch>
            <a:fillRect/>
          </a:stretch>
        </p:blipFill>
        <p:spPr>
          <a:xfrm>
            <a:off x="1938814" y="3509962"/>
            <a:ext cx="4275058" cy="1357193"/>
          </a:xfrm>
          <a:prstGeom prst="rect">
            <a:avLst/>
          </a:prstGeom>
        </p:spPr>
      </p:pic>
      <p:sp>
        <p:nvSpPr>
          <p:cNvPr id="9" name="Text 5"/>
          <p:cNvSpPr/>
          <p:nvPr/>
        </p:nvSpPr>
        <p:spPr>
          <a:xfrm>
            <a:off x="3907988" y="3978116"/>
            <a:ext cx="336590" cy="420767"/>
          </a:xfrm>
          <a:prstGeom prst="rect">
            <a:avLst/>
          </a:prstGeom>
          <a:noFill/>
          <a:ln/>
        </p:spPr>
        <p:txBody>
          <a:bodyPr wrap="none" lIns="0" tIns="0" rIns="0" bIns="0" rtlCol="0" anchor="t"/>
          <a:lstStyle/>
          <a:p>
            <a:pPr algn="ctr" indent="0" marL="0">
              <a:lnSpc>
                <a:spcPts val="4200"/>
              </a:lnSpc>
              <a:buNone/>
            </a:pPr>
            <a:r>
              <a:rPr lang="en-US" sz="2650" dirty="0">
                <a:solidFill>
                  <a:srgbClr val="272525"/>
                </a:solidFill>
                <a:latin typeface="Source Serif Pro Semi Bold" pitchFamily="34" charset="0"/>
                <a:ea typeface="Source Serif Pro Semi Bold" pitchFamily="34" charset="-122"/>
                <a:cs typeface="Source Serif Pro Semi Bold" pitchFamily="34" charset="-120"/>
              </a:rPr>
              <a:t>2</a:t>
            </a:r>
            <a:endParaRPr lang="en-US" sz="2650" dirty="0"/>
          </a:p>
        </p:txBody>
      </p:sp>
      <p:sp>
        <p:nvSpPr>
          <p:cNvPr id="10" name="Text 6"/>
          <p:cNvSpPr/>
          <p:nvPr/>
        </p:nvSpPr>
        <p:spPr>
          <a:xfrm>
            <a:off x="6453187" y="3749278"/>
            <a:ext cx="2816185" cy="351949"/>
          </a:xfrm>
          <a:prstGeom prst="rect">
            <a:avLst/>
          </a:prstGeom>
          <a:noFill/>
          <a:ln/>
        </p:spPr>
        <p:txBody>
          <a:bodyPr wrap="none" lIns="0" tIns="0" rIns="0" bIns="0" rtlCol="0" anchor="t"/>
          <a:lstStyle/>
          <a:p>
            <a:pPr algn="l" indent="0" marL="0">
              <a:lnSpc>
                <a:spcPts val="2750"/>
              </a:lnSpc>
              <a:buNone/>
            </a:pPr>
            <a:r>
              <a:rPr lang="en-US" sz="2200" dirty="0">
                <a:solidFill>
                  <a:srgbClr val="272525"/>
                </a:solidFill>
                <a:latin typeface="Source Serif Pro Semi Bold" pitchFamily="34" charset="0"/>
                <a:ea typeface="Source Serif Pro Semi Bold" pitchFamily="34" charset="-122"/>
                <a:cs typeface="Source Serif Pro Semi Bold" pitchFamily="34" charset="-120"/>
              </a:rPr>
              <a:t>CSS</a:t>
            </a:r>
            <a:endParaRPr lang="en-US" sz="2200" dirty="0"/>
          </a:p>
        </p:txBody>
      </p:sp>
      <p:sp>
        <p:nvSpPr>
          <p:cNvPr id="11" name="Text 7"/>
          <p:cNvSpPr/>
          <p:nvPr/>
        </p:nvSpPr>
        <p:spPr>
          <a:xfrm>
            <a:off x="6453187" y="4244816"/>
            <a:ext cx="3480911" cy="383024"/>
          </a:xfrm>
          <a:prstGeom prst="rect">
            <a:avLst/>
          </a:prstGeom>
          <a:noFill/>
          <a:ln/>
        </p:spPr>
        <p:txBody>
          <a:bodyPr wrap="none" lIns="0" tIns="0" rIns="0" bIns="0" rtlCol="0" anchor="t"/>
          <a:lstStyle/>
          <a:p>
            <a:pPr algn="l" indent="0" marL="0">
              <a:lnSpc>
                <a:spcPts val="3000"/>
              </a:lnSpc>
              <a:buNone/>
            </a:pPr>
            <a:r>
              <a:rPr lang="en-US" sz="1850" dirty="0">
                <a:solidFill>
                  <a:srgbClr val="272525"/>
                </a:solidFill>
                <a:latin typeface="Source Sans Pro" pitchFamily="34" charset="0"/>
                <a:ea typeface="Source Sans Pro" pitchFamily="34" charset="-122"/>
                <a:cs typeface="Source Sans Pro" pitchFamily="34" charset="-120"/>
              </a:rPr>
              <a:t>For styling and visual presentation.</a:t>
            </a:r>
            <a:endParaRPr lang="en-US" sz="1850" dirty="0"/>
          </a:p>
        </p:txBody>
      </p:sp>
      <p:sp>
        <p:nvSpPr>
          <p:cNvPr id="12" name="Shape 8"/>
          <p:cNvSpPr/>
          <p:nvPr/>
        </p:nvSpPr>
        <p:spPr>
          <a:xfrm>
            <a:off x="6273641" y="4881801"/>
            <a:ext cx="7459266" cy="15240"/>
          </a:xfrm>
          <a:prstGeom prst="roundRect">
            <a:avLst>
              <a:gd name="adj" fmla="val 659712"/>
            </a:avLst>
          </a:prstGeom>
          <a:solidFill>
            <a:srgbClr val="D6BADD"/>
          </a:solidFill>
          <a:ln/>
        </p:spPr>
      </p:sp>
      <p:pic>
        <p:nvPicPr>
          <p:cNvPr id="13" name="Image 2" descr="preencoded.png">    </p:cNvPr>
          <p:cNvPicPr>
            <a:picLocks noChangeAspect="1"/>
          </p:cNvPicPr>
          <p:nvPr/>
        </p:nvPicPr>
        <p:blipFill>
          <a:blip r:embed="rId3"/>
          <a:stretch>
            <a:fillRect/>
          </a:stretch>
        </p:blipFill>
        <p:spPr>
          <a:xfrm>
            <a:off x="870109" y="4926925"/>
            <a:ext cx="6412587" cy="1357193"/>
          </a:xfrm>
          <a:prstGeom prst="rect">
            <a:avLst/>
          </a:prstGeom>
        </p:spPr>
      </p:pic>
      <p:sp>
        <p:nvSpPr>
          <p:cNvPr id="14" name="Text 9"/>
          <p:cNvSpPr/>
          <p:nvPr/>
        </p:nvSpPr>
        <p:spPr>
          <a:xfrm>
            <a:off x="3908107" y="5395079"/>
            <a:ext cx="336590" cy="420767"/>
          </a:xfrm>
          <a:prstGeom prst="rect">
            <a:avLst/>
          </a:prstGeom>
          <a:noFill/>
          <a:ln/>
        </p:spPr>
        <p:txBody>
          <a:bodyPr wrap="none" lIns="0" tIns="0" rIns="0" bIns="0" rtlCol="0" anchor="t"/>
          <a:lstStyle/>
          <a:p>
            <a:pPr algn="ctr" indent="0" marL="0">
              <a:lnSpc>
                <a:spcPts val="4200"/>
              </a:lnSpc>
              <a:buNone/>
            </a:pPr>
            <a:r>
              <a:rPr lang="en-US" sz="2650" dirty="0">
                <a:solidFill>
                  <a:srgbClr val="272525"/>
                </a:solidFill>
                <a:latin typeface="Source Serif Pro Semi Bold" pitchFamily="34" charset="0"/>
                <a:ea typeface="Source Serif Pro Semi Bold" pitchFamily="34" charset="-122"/>
                <a:cs typeface="Source Serif Pro Semi Bold" pitchFamily="34" charset="-120"/>
              </a:rPr>
              <a:t>3</a:t>
            </a:r>
            <a:endParaRPr lang="en-US" sz="2650" dirty="0"/>
          </a:p>
        </p:txBody>
      </p:sp>
      <p:sp>
        <p:nvSpPr>
          <p:cNvPr id="15" name="Text 10"/>
          <p:cNvSpPr/>
          <p:nvPr/>
        </p:nvSpPr>
        <p:spPr>
          <a:xfrm>
            <a:off x="7522012" y="5166241"/>
            <a:ext cx="2816185" cy="351949"/>
          </a:xfrm>
          <a:prstGeom prst="rect">
            <a:avLst/>
          </a:prstGeom>
          <a:noFill/>
          <a:ln/>
        </p:spPr>
        <p:txBody>
          <a:bodyPr wrap="none" lIns="0" tIns="0" rIns="0" bIns="0" rtlCol="0" anchor="t"/>
          <a:lstStyle/>
          <a:p>
            <a:pPr algn="l" indent="0" marL="0">
              <a:lnSpc>
                <a:spcPts val="2750"/>
              </a:lnSpc>
              <a:buNone/>
            </a:pPr>
            <a:r>
              <a:rPr lang="en-US" sz="2200" dirty="0">
                <a:solidFill>
                  <a:srgbClr val="272525"/>
                </a:solidFill>
                <a:latin typeface="Source Serif Pro Semi Bold" pitchFamily="34" charset="0"/>
                <a:ea typeface="Source Serif Pro Semi Bold" pitchFamily="34" charset="-122"/>
                <a:cs typeface="Source Serif Pro Semi Bold" pitchFamily="34" charset="-120"/>
              </a:rPr>
              <a:t>HTML</a:t>
            </a:r>
            <a:endParaRPr lang="en-US" sz="2200" dirty="0"/>
          </a:p>
        </p:txBody>
      </p:sp>
      <p:sp>
        <p:nvSpPr>
          <p:cNvPr id="16" name="Text 11"/>
          <p:cNvSpPr/>
          <p:nvPr/>
        </p:nvSpPr>
        <p:spPr>
          <a:xfrm>
            <a:off x="7522012" y="5661779"/>
            <a:ext cx="2828092" cy="383024"/>
          </a:xfrm>
          <a:prstGeom prst="rect">
            <a:avLst/>
          </a:prstGeom>
          <a:noFill/>
          <a:ln/>
        </p:spPr>
        <p:txBody>
          <a:bodyPr wrap="none" lIns="0" tIns="0" rIns="0" bIns="0" rtlCol="0" anchor="t"/>
          <a:lstStyle/>
          <a:p>
            <a:pPr algn="l" indent="0" marL="0">
              <a:lnSpc>
                <a:spcPts val="3000"/>
              </a:lnSpc>
              <a:buNone/>
            </a:pPr>
            <a:r>
              <a:rPr lang="en-US" sz="1850" dirty="0">
                <a:solidFill>
                  <a:srgbClr val="272525"/>
                </a:solidFill>
                <a:latin typeface="Source Sans Pro" pitchFamily="34" charset="0"/>
                <a:ea typeface="Source Sans Pro" pitchFamily="34" charset="-122"/>
                <a:cs typeface="Source Sans Pro" pitchFamily="34" charset="-120"/>
              </a:rPr>
              <a:t>For structuring web content.</a:t>
            </a:r>
            <a:endParaRPr lang="en-US" sz="1850" dirty="0"/>
          </a:p>
        </p:txBody>
      </p:sp>
      <p:sp>
        <p:nvSpPr>
          <p:cNvPr id="17" name="Text 12"/>
          <p:cNvSpPr/>
          <p:nvPr/>
        </p:nvSpPr>
        <p:spPr>
          <a:xfrm>
            <a:off x="837724" y="6553319"/>
            <a:ext cx="12954952" cy="766048"/>
          </a:xfrm>
          <a:prstGeom prst="rect">
            <a:avLst/>
          </a:prstGeom>
          <a:noFill/>
          <a:ln/>
        </p:spPr>
        <p:txBody>
          <a:bodyPr wrap="square" lIns="0" tIns="0" rIns="0" bIns="0" rtlCol="0" anchor="t"/>
          <a:lstStyle/>
          <a:p>
            <a:pPr algn="l" indent="0" marL="0">
              <a:lnSpc>
                <a:spcPts val="3000"/>
              </a:lnSpc>
              <a:buNone/>
            </a:pPr>
            <a:r>
              <a:rPr lang="en-US" sz="1850" dirty="0">
                <a:solidFill>
                  <a:srgbClr val="272525"/>
                </a:solidFill>
                <a:latin typeface="Source Sans Pro" pitchFamily="34" charset="0"/>
                <a:ea typeface="Source Sans Pro" pitchFamily="34" charset="-122"/>
                <a:cs typeface="Source Sans Pro" pitchFamily="34" charset="-120"/>
              </a:rPr>
              <a:t>The application is built upon a robust tech stack. HTML provides the structural foundation, CSS handles the styling, and JavaScript delivers dynamic interactivity. LocalStorage is used for client-side data persistence.</a:t>
            </a:r>
            <a:endParaRPr lang="en-US" sz="18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33053"/>
          </a:xfrm>
          <a:prstGeom prst="rect">
            <a:avLst/>
          </a:prstGeom>
        </p:spPr>
      </p:pic>
      <p:sp>
        <p:nvSpPr>
          <p:cNvPr id="3" name="Text 0"/>
          <p:cNvSpPr/>
          <p:nvPr/>
        </p:nvSpPr>
        <p:spPr>
          <a:xfrm>
            <a:off x="6209228" y="567928"/>
            <a:ext cx="4866323" cy="607338"/>
          </a:xfrm>
          <a:prstGeom prst="rect">
            <a:avLst/>
          </a:prstGeom>
          <a:noFill/>
          <a:ln/>
        </p:spPr>
        <p:txBody>
          <a:bodyPr wrap="none" lIns="0" tIns="0" rIns="0" bIns="0" rtlCol="0" anchor="t"/>
          <a:lstStyle/>
          <a:p>
            <a:pPr algn="l" indent="0" marL="0">
              <a:lnSpc>
                <a:spcPts val="4750"/>
              </a:lnSpc>
              <a:buNone/>
            </a:pPr>
            <a:r>
              <a:rPr lang="en-US" sz="3800" dirty="0">
                <a:solidFill>
                  <a:srgbClr val="000000"/>
                </a:solidFill>
                <a:latin typeface="Source Serif Pro Semi Bold" pitchFamily="34" charset="0"/>
                <a:ea typeface="Source Serif Pro Semi Bold" pitchFamily="34" charset="-122"/>
                <a:cs typeface="Source Serif Pro Semi Bold" pitchFamily="34" charset="-120"/>
              </a:rPr>
              <a:t>Future Enhancements</a:t>
            </a:r>
            <a:endParaRPr lang="en-US" sz="3800" dirty="0"/>
          </a:p>
        </p:txBody>
      </p:sp>
      <p:pic>
        <p:nvPicPr>
          <p:cNvPr id="4" name="Image 1" descr="preencoded.png">    </p:cNvPr>
          <p:cNvPicPr>
            <a:picLocks noChangeAspect="1"/>
          </p:cNvPicPr>
          <p:nvPr/>
        </p:nvPicPr>
        <p:blipFill>
          <a:blip r:embed="rId2"/>
          <a:stretch>
            <a:fillRect/>
          </a:stretch>
        </p:blipFill>
        <p:spPr>
          <a:xfrm>
            <a:off x="6209228" y="1484948"/>
            <a:ext cx="1032510" cy="1239083"/>
          </a:xfrm>
          <a:prstGeom prst="rect">
            <a:avLst/>
          </a:prstGeom>
        </p:spPr>
      </p:pic>
      <p:sp>
        <p:nvSpPr>
          <p:cNvPr id="5" name="Text 1"/>
          <p:cNvSpPr/>
          <p:nvPr/>
        </p:nvSpPr>
        <p:spPr>
          <a:xfrm>
            <a:off x="7551420" y="1691402"/>
            <a:ext cx="2429589" cy="303728"/>
          </a:xfrm>
          <a:prstGeom prst="rect">
            <a:avLst/>
          </a:prstGeom>
          <a:noFill/>
          <a:ln/>
        </p:spPr>
        <p:txBody>
          <a:bodyPr wrap="none" lIns="0" tIns="0" rIns="0" bIns="0" rtlCol="0" anchor="t"/>
          <a:lstStyle/>
          <a:p>
            <a:pPr algn="l" indent="0" marL="0">
              <a:lnSpc>
                <a:spcPts val="2350"/>
              </a:lnSpc>
              <a:buNone/>
            </a:pPr>
            <a:r>
              <a:rPr lang="en-US" sz="1900" dirty="0">
                <a:solidFill>
                  <a:srgbClr val="272525"/>
                </a:solidFill>
                <a:latin typeface="Source Serif Pro Semi Bold" pitchFamily="34" charset="0"/>
                <a:ea typeface="Source Serif Pro Semi Bold" pitchFamily="34" charset="-122"/>
                <a:cs typeface="Source Serif Pro Semi Bold" pitchFamily="34" charset="-120"/>
              </a:rPr>
              <a:t>Database Integration</a:t>
            </a:r>
            <a:endParaRPr lang="en-US" sz="1900" dirty="0"/>
          </a:p>
        </p:txBody>
      </p:sp>
      <p:sp>
        <p:nvSpPr>
          <p:cNvPr id="6" name="Text 2"/>
          <p:cNvSpPr/>
          <p:nvPr/>
        </p:nvSpPr>
        <p:spPr>
          <a:xfrm>
            <a:off x="7551420" y="2118955"/>
            <a:ext cx="6356152" cy="330517"/>
          </a:xfrm>
          <a:prstGeom prst="rect">
            <a:avLst/>
          </a:prstGeom>
          <a:noFill/>
          <a:ln/>
        </p:spPr>
        <p:txBody>
          <a:bodyPr wrap="none" lIns="0" tIns="0" rIns="0" bIns="0" rtlCol="0" anchor="t"/>
          <a:lstStyle/>
          <a:p>
            <a:pPr algn="l" indent="0" marL="0">
              <a:lnSpc>
                <a:spcPts val="2600"/>
              </a:lnSpc>
              <a:buNone/>
            </a:pPr>
            <a:r>
              <a:rPr lang="en-US" sz="1600" dirty="0">
                <a:solidFill>
                  <a:srgbClr val="272525"/>
                </a:solidFill>
                <a:latin typeface="Source Sans Pro" pitchFamily="34" charset="0"/>
                <a:ea typeface="Source Sans Pro" pitchFamily="34" charset="-122"/>
                <a:cs typeface="Source Sans Pro" pitchFamily="34" charset="-120"/>
              </a:rPr>
              <a:t>Implement a real database for persistent data storage.</a:t>
            </a:r>
            <a:endParaRPr lang="en-US" sz="1600" dirty="0"/>
          </a:p>
        </p:txBody>
      </p:sp>
      <p:pic>
        <p:nvPicPr>
          <p:cNvPr id="7" name="Image 2" descr="preencoded.png">    </p:cNvPr>
          <p:cNvPicPr>
            <a:picLocks noChangeAspect="1"/>
          </p:cNvPicPr>
          <p:nvPr/>
        </p:nvPicPr>
        <p:blipFill>
          <a:blip r:embed="rId3"/>
          <a:stretch>
            <a:fillRect/>
          </a:stretch>
        </p:blipFill>
        <p:spPr>
          <a:xfrm>
            <a:off x="6209228" y="2724031"/>
            <a:ext cx="1032510" cy="1239083"/>
          </a:xfrm>
          <a:prstGeom prst="rect">
            <a:avLst/>
          </a:prstGeom>
        </p:spPr>
      </p:pic>
      <p:sp>
        <p:nvSpPr>
          <p:cNvPr id="8" name="Text 3"/>
          <p:cNvSpPr/>
          <p:nvPr/>
        </p:nvSpPr>
        <p:spPr>
          <a:xfrm>
            <a:off x="7551420" y="2930485"/>
            <a:ext cx="2466142" cy="303728"/>
          </a:xfrm>
          <a:prstGeom prst="rect">
            <a:avLst/>
          </a:prstGeom>
          <a:noFill/>
          <a:ln/>
        </p:spPr>
        <p:txBody>
          <a:bodyPr wrap="none" lIns="0" tIns="0" rIns="0" bIns="0" rtlCol="0" anchor="t"/>
          <a:lstStyle/>
          <a:p>
            <a:pPr algn="l" indent="0" marL="0">
              <a:lnSpc>
                <a:spcPts val="2350"/>
              </a:lnSpc>
              <a:buNone/>
            </a:pPr>
            <a:r>
              <a:rPr lang="en-US" sz="1900" dirty="0">
                <a:solidFill>
                  <a:srgbClr val="272525"/>
                </a:solidFill>
                <a:latin typeface="Source Serif Pro Semi Bold" pitchFamily="34" charset="0"/>
                <a:ea typeface="Source Serif Pro Semi Bold" pitchFamily="34" charset="-122"/>
                <a:cs typeface="Source Serif Pro Semi Bold" pitchFamily="34" charset="-120"/>
              </a:rPr>
              <a:t>Backend Development</a:t>
            </a:r>
            <a:endParaRPr lang="en-US" sz="1900" dirty="0"/>
          </a:p>
        </p:txBody>
      </p:sp>
      <p:sp>
        <p:nvSpPr>
          <p:cNvPr id="9" name="Text 4"/>
          <p:cNvSpPr/>
          <p:nvPr/>
        </p:nvSpPr>
        <p:spPr>
          <a:xfrm>
            <a:off x="7551420" y="3358039"/>
            <a:ext cx="6356152" cy="330517"/>
          </a:xfrm>
          <a:prstGeom prst="rect">
            <a:avLst/>
          </a:prstGeom>
          <a:noFill/>
          <a:ln/>
        </p:spPr>
        <p:txBody>
          <a:bodyPr wrap="none" lIns="0" tIns="0" rIns="0" bIns="0" rtlCol="0" anchor="t"/>
          <a:lstStyle/>
          <a:p>
            <a:pPr algn="l" indent="0" marL="0">
              <a:lnSpc>
                <a:spcPts val="2600"/>
              </a:lnSpc>
              <a:buNone/>
            </a:pPr>
            <a:r>
              <a:rPr lang="en-US" sz="1600" dirty="0">
                <a:solidFill>
                  <a:srgbClr val="272525"/>
                </a:solidFill>
                <a:latin typeface="Source Sans Pro" pitchFamily="34" charset="0"/>
                <a:ea typeface="Source Sans Pro" pitchFamily="34" charset="-122"/>
                <a:cs typeface="Source Sans Pro" pitchFamily="34" charset="-120"/>
              </a:rPr>
              <a:t>Develop a robust backend with secure user authentication.</a:t>
            </a:r>
            <a:endParaRPr lang="en-US" sz="1600" dirty="0"/>
          </a:p>
        </p:txBody>
      </p:sp>
      <p:pic>
        <p:nvPicPr>
          <p:cNvPr id="10" name="Image 3" descr="preencoded.png">    </p:cNvPr>
          <p:cNvPicPr>
            <a:picLocks noChangeAspect="1"/>
          </p:cNvPicPr>
          <p:nvPr/>
        </p:nvPicPr>
        <p:blipFill>
          <a:blip r:embed="rId4"/>
          <a:stretch>
            <a:fillRect/>
          </a:stretch>
        </p:blipFill>
        <p:spPr>
          <a:xfrm>
            <a:off x="6209228" y="3963114"/>
            <a:ext cx="1032510" cy="1239083"/>
          </a:xfrm>
          <a:prstGeom prst="rect">
            <a:avLst/>
          </a:prstGeom>
        </p:spPr>
      </p:pic>
      <p:sp>
        <p:nvSpPr>
          <p:cNvPr id="11" name="Text 5"/>
          <p:cNvSpPr/>
          <p:nvPr/>
        </p:nvSpPr>
        <p:spPr>
          <a:xfrm>
            <a:off x="7551420" y="4169569"/>
            <a:ext cx="2429589" cy="303728"/>
          </a:xfrm>
          <a:prstGeom prst="rect">
            <a:avLst/>
          </a:prstGeom>
          <a:noFill/>
          <a:ln/>
        </p:spPr>
        <p:txBody>
          <a:bodyPr wrap="none" lIns="0" tIns="0" rIns="0" bIns="0" rtlCol="0" anchor="t"/>
          <a:lstStyle/>
          <a:p>
            <a:pPr algn="l" indent="0" marL="0">
              <a:lnSpc>
                <a:spcPts val="2350"/>
              </a:lnSpc>
              <a:buNone/>
            </a:pPr>
            <a:r>
              <a:rPr lang="en-US" sz="1900" dirty="0">
                <a:solidFill>
                  <a:srgbClr val="272525"/>
                </a:solidFill>
                <a:latin typeface="Source Serif Pro Semi Bold" pitchFamily="34" charset="0"/>
                <a:ea typeface="Source Serif Pro Semi Bold" pitchFamily="34" charset="-122"/>
                <a:cs typeface="Source Serif Pro Semi Bold" pitchFamily="34" charset="-120"/>
              </a:rPr>
              <a:t>Payment Gateway</a:t>
            </a:r>
            <a:endParaRPr lang="en-US" sz="1900" dirty="0"/>
          </a:p>
        </p:txBody>
      </p:sp>
      <p:sp>
        <p:nvSpPr>
          <p:cNvPr id="12" name="Text 6"/>
          <p:cNvSpPr/>
          <p:nvPr/>
        </p:nvSpPr>
        <p:spPr>
          <a:xfrm>
            <a:off x="7551420" y="4597122"/>
            <a:ext cx="6356152" cy="330517"/>
          </a:xfrm>
          <a:prstGeom prst="rect">
            <a:avLst/>
          </a:prstGeom>
          <a:noFill/>
          <a:ln/>
        </p:spPr>
        <p:txBody>
          <a:bodyPr wrap="none" lIns="0" tIns="0" rIns="0" bIns="0" rtlCol="0" anchor="t"/>
          <a:lstStyle/>
          <a:p>
            <a:pPr algn="l" indent="0" marL="0">
              <a:lnSpc>
                <a:spcPts val="2600"/>
              </a:lnSpc>
              <a:buNone/>
            </a:pPr>
            <a:r>
              <a:rPr lang="en-US" sz="1600" dirty="0">
                <a:solidFill>
                  <a:srgbClr val="272525"/>
                </a:solidFill>
                <a:latin typeface="Source Sans Pro" pitchFamily="34" charset="0"/>
                <a:ea typeface="Source Sans Pro" pitchFamily="34" charset="-122"/>
                <a:cs typeface="Source Sans Pro" pitchFamily="34" charset="-120"/>
              </a:rPr>
              <a:t>Integrate a secure payment system for transactions.</a:t>
            </a:r>
            <a:endParaRPr lang="en-US" sz="1600" dirty="0"/>
          </a:p>
        </p:txBody>
      </p:sp>
      <p:pic>
        <p:nvPicPr>
          <p:cNvPr id="13" name="Image 4" descr="preencoded.png">    </p:cNvPr>
          <p:cNvPicPr>
            <a:picLocks noChangeAspect="1"/>
          </p:cNvPicPr>
          <p:nvPr/>
        </p:nvPicPr>
        <p:blipFill>
          <a:blip r:embed="rId5"/>
          <a:stretch>
            <a:fillRect/>
          </a:stretch>
        </p:blipFill>
        <p:spPr>
          <a:xfrm>
            <a:off x="6209228" y="5202198"/>
            <a:ext cx="1032510" cy="1239083"/>
          </a:xfrm>
          <a:prstGeom prst="rect">
            <a:avLst/>
          </a:prstGeom>
        </p:spPr>
      </p:pic>
      <p:sp>
        <p:nvSpPr>
          <p:cNvPr id="14" name="Text 7"/>
          <p:cNvSpPr/>
          <p:nvPr/>
        </p:nvSpPr>
        <p:spPr>
          <a:xfrm>
            <a:off x="7551420" y="5408652"/>
            <a:ext cx="2429589" cy="303728"/>
          </a:xfrm>
          <a:prstGeom prst="rect">
            <a:avLst/>
          </a:prstGeom>
          <a:noFill/>
          <a:ln/>
        </p:spPr>
        <p:txBody>
          <a:bodyPr wrap="none" lIns="0" tIns="0" rIns="0" bIns="0" rtlCol="0" anchor="t"/>
          <a:lstStyle/>
          <a:p>
            <a:pPr algn="l" indent="0" marL="0">
              <a:lnSpc>
                <a:spcPts val="2350"/>
              </a:lnSpc>
              <a:buNone/>
            </a:pPr>
            <a:r>
              <a:rPr lang="en-US" sz="1900" dirty="0">
                <a:solidFill>
                  <a:srgbClr val="272525"/>
                </a:solidFill>
                <a:latin typeface="Source Serif Pro Semi Bold" pitchFamily="34" charset="0"/>
                <a:ea typeface="Source Serif Pro Semi Bold" pitchFamily="34" charset="-122"/>
                <a:cs typeface="Source Serif Pro Semi Bold" pitchFamily="34" charset="-120"/>
              </a:rPr>
              <a:t>Reviews &amp; Ratings</a:t>
            </a:r>
            <a:endParaRPr lang="en-US" sz="1900" dirty="0"/>
          </a:p>
        </p:txBody>
      </p:sp>
      <p:sp>
        <p:nvSpPr>
          <p:cNvPr id="15" name="Text 8"/>
          <p:cNvSpPr/>
          <p:nvPr/>
        </p:nvSpPr>
        <p:spPr>
          <a:xfrm>
            <a:off x="7551420" y="5836206"/>
            <a:ext cx="6356152" cy="330517"/>
          </a:xfrm>
          <a:prstGeom prst="rect">
            <a:avLst/>
          </a:prstGeom>
          <a:noFill/>
          <a:ln/>
        </p:spPr>
        <p:txBody>
          <a:bodyPr wrap="none" lIns="0" tIns="0" rIns="0" bIns="0" rtlCol="0" anchor="t"/>
          <a:lstStyle/>
          <a:p>
            <a:pPr algn="l" indent="0" marL="0">
              <a:lnSpc>
                <a:spcPts val="2600"/>
              </a:lnSpc>
              <a:buNone/>
            </a:pPr>
            <a:r>
              <a:rPr lang="en-US" sz="1600" dirty="0">
                <a:solidFill>
                  <a:srgbClr val="272525"/>
                </a:solidFill>
                <a:latin typeface="Source Sans Pro" pitchFamily="34" charset="0"/>
                <a:ea typeface="Source Sans Pro" pitchFamily="34" charset="-122"/>
                <a:cs typeface="Source Sans Pro" pitchFamily="34" charset="-120"/>
              </a:rPr>
              <a:t>Add a user review and rating system.</a:t>
            </a:r>
            <a:endParaRPr lang="en-US" sz="1600" dirty="0"/>
          </a:p>
        </p:txBody>
      </p:sp>
      <p:sp>
        <p:nvSpPr>
          <p:cNvPr id="16" name="Text 9"/>
          <p:cNvSpPr/>
          <p:nvPr/>
        </p:nvSpPr>
        <p:spPr>
          <a:xfrm>
            <a:off x="6209228" y="6673572"/>
            <a:ext cx="7698343" cy="991553"/>
          </a:xfrm>
          <a:prstGeom prst="rect">
            <a:avLst/>
          </a:prstGeom>
          <a:noFill/>
          <a:ln/>
        </p:spPr>
        <p:txBody>
          <a:bodyPr wrap="square" lIns="0" tIns="0" rIns="0" bIns="0" rtlCol="0" anchor="t"/>
          <a:lstStyle/>
          <a:p>
            <a:pPr algn="l" indent="0" marL="0">
              <a:lnSpc>
                <a:spcPts val="2600"/>
              </a:lnSpc>
              <a:buNone/>
            </a:pPr>
            <a:r>
              <a:rPr lang="en-US" sz="1600" dirty="0">
                <a:solidFill>
                  <a:srgbClr val="272525"/>
                </a:solidFill>
                <a:latin typeface="Source Sans Pro" pitchFamily="34" charset="0"/>
                <a:ea typeface="Source Sans Pro" pitchFamily="34" charset="-122"/>
                <a:cs typeface="Source Sans Pro" pitchFamily="34" charset="-120"/>
              </a:rPr>
              <a:t>Future plans include migrating to a real database like MongoDB or PostgreSQL. Developing a robust backend with user authentication and integrating a payment gateway will enhance functionality. A user review and rating system will also be added.</a:t>
            </a:r>
            <a:endParaRPr lang="en-US" sz="16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837724" y="1442204"/>
            <a:ext cx="6185535" cy="383024"/>
          </a:xfrm>
          <a:prstGeom prst="rect">
            <a:avLst/>
          </a:prstGeom>
          <a:noFill/>
          <a:ln/>
        </p:spPr>
        <p:txBody>
          <a:bodyPr wrap="none" lIns="0" tIns="0" rIns="0" bIns="0" rtlCol="0" anchor="t"/>
          <a:lstStyle/>
          <a:p>
            <a:pPr algn="l" indent="0" marL="0">
              <a:lnSpc>
                <a:spcPts val="3000"/>
              </a:lnSpc>
              <a:buNone/>
            </a:pPr>
            <a:endParaRPr lang="en-US" sz="1850" dirty="0"/>
          </a:p>
        </p:txBody>
      </p:sp>
      <p:pic>
        <p:nvPicPr>
          <p:cNvPr id="3" name="Image 0" descr="preencoded.png">    </p:cNvPr>
          <p:cNvPicPr>
            <a:picLocks noChangeAspect="1"/>
          </p:cNvPicPr>
          <p:nvPr/>
        </p:nvPicPr>
        <p:blipFill>
          <a:blip r:embed="rId1"/>
          <a:stretch>
            <a:fillRect/>
          </a:stretch>
        </p:blipFill>
        <p:spPr>
          <a:xfrm>
            <a:off x="837724" y="2094428"/>
            <a:ext cx="6185535" cy="4639151"/>
          </a:xfrm>
          <a:prstGeom prst="rect">
            <a:avLst/>
          </a:prstGeom>
        </p:spPr>
      </p:pic>
      <p:sp>
        <p:nvSpPr>
          <p:cNvPr id="4" name="Text 1"/>
          <p:cNvSpPr/>
          <p:nvPr/>
        </p:nvSpPr>
        <p:spPr>
          <a:xfrm>
            <a:off x="7614761" y="3463528"/>
            <a:ext cx="5632490" cy="704017"/>
          </a:xfrm>
          <a:prstGeom prst="rect">
            <a:avLst/>
          </a:prstGeom>
          <a:noFill/>
          <a:ln/>
        </p:spPr>
        <p:txBody>
          <a:bodyPr wrap="none" lIns="0" tIns="0" rIns="0" bIns="0" rtlCol="0" anchor="t"/>
          <a:lstStyle/>
          <a:p>
            <a:pPr algn="l" indent="0" marL="0">
              <a:lnSpc>
                <a:spcPts val="5500"/>
              </a:lnSpc>
              <a:buNone/>
            </a:pPr>
            <a:r>
              <a:rPr lang="en-US" sz="4400" dirty="0">
                <a:solidFill>
                  <a:srgbClr val="000000"/>
                </a:solidFill>
                <a:latin typeface="Source Serif Pro Semi Bold" pitchFamily="34" charset="0"/>
                <a:ea typeface="Source Serif Pro Semi Bold" pitchFamily="34" charset="-122"/>
                <a:cs typeface="Source Serif Pro Semi Bold" pitchFamily="34" charset="-120"/>
              </a:rPr>
              <a:t>THANK YOU!</a:t>
            </a:r>
            <a:endParaRPr lang="en-US" sz="4400" dirty="0"/>
          </a:p>
        </p:txBody>
      </p:sp>
      <p:sp>
        <p:nvSpPr>
          <p:cNvPr id="5" name="Text 2"/>
          <p:cNvSpPr/>
          <p:nvPr/>
        </p:nvSpPr>
        <p:spPr>
          <a:xfrm>
            <a:off x="7614761" y="4406860"/>
            <a:ext cx="6185535" cy="383024"/>
          </a:xfrm>
          <a:prstGeom prst="rect">
            <a:avLst/>
          </a:prstGeom>
          <a:noFill/>
          <a:ln/>
        </p:spPr>
        <p:txBody>
          <a:bodyPr wrap="none" lIns="0" tIns="0" rIns="0" bIns="0" rtlCol="0" anchor="t"/>
          <a:lstStyle/>
          <a:p>
            <a:pPr algn="l" indent="0" marL="0">
              <a:lnSpc>
                <a:spcPts val="3000"/>
              </a:lnSpc>
              <a:buNone/>
            </a:pPr>
            <a:endParaRPr lang="en-US" sz="18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9</Slides>
  <Notes>9</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9</vt:i4>
      </vt:variant>
    </vt:vector>
  </HeadingPairs>
  <TitlesOfParts>
    <vt:vector size="12"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2025-05-28T11:19:46Z</dcterms:created>
  <dcterms:modified xsi:type="dcterms:W3CDTF">2025-05-28T11:19:46Z</dcterms:modified>
</cp:coreProperties>
</file>